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313" r:id="rId3"/>
    <p:sldId id="337" r:id="rId4"/>
    <p:sldId id="338" r:id="rId5"/>
    <p:sldId id="339" r:id="rId6"/>
    <p:sldId id="332" r:id="rId7"/>
    <p:sldId id="340" r:id="rId8"/>
    <p:sldId id="333" r:id="rId9"/>
    <p:sldId id="334" r:id="rId10"/>
    <p:sldId id="317" r:id="rId11"/>
    <p:sldId id="318" r:id="rId12"/>
    <p:sldId id="335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44" r:id="rId23"/>
    <p:sldId id="345" r:id="rId24"/>
    <p:sldId id="341" r:id="rId25"/>
    <p:sldId id="342" r:id="rId26"/>
    <p:sldId id="336" r:id="rId27"/>
    <p:sldId id="328" r:id="rId28"/>
    <p:sldId id="329" r:id="rId29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88" autoAdjust="0"/>
  </p:normalViewPr>
  <p:slideViewPr>
    <p:cSldViewPr>
      <p:cViewPr varScale="1">
        <p:scale>
          <a:sx n="102" d="100"/>
          <a:sy n="102" d="100"/>
        </p:scale>
        <p:origin x="-180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466CF-A3CD-4086-ABCD-776B2FF545C0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1D9A7-11BF-4FA7-9B54-5CCB07FCE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984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1D9A7-11BF-4FA7-9B54-5CCB07FCEA8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598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797152"/>
            <a:ext cx="7776864" cy="172819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Статистический сборник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Управления образования администрации                МР «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Карабудахкентский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район»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2023г.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424936" cy="3600400"/>
          </a:xfrm>
        </p:spPr>
        <p:txBody>
          <a:bodyPr/>
          <a:lstStyle/>
          <a:p>
            <a:pPr algn="ctr"/>
            <a:r>
              <a:rPr lang="ru-RU" dirty="0" smtClean="0"/>
              <a:t>Основные показатели в сфере образования </a:t>
            </a:r>
            <a:r>
              <a:rPr lang="ru-RU" dirty="0" err="1" smtClean="0"/>
              <a:t>Карабудахкентского</a:t>
            </a:r>
            <a:r>
              <a:rPr lang="ru-RU" dirty="0" smtClean="0"/>
              <a:t> района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59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0"/>
            <a:ext cx="105131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98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680" y="0"/>
            <a:ext cx="121693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18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0"/>
            <a:ext cx="12745415" cy="695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82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8760" y="0"/>
            <a:ext cx="13609512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00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4744" y="1"/>
            <a:ext cx="1332147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58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450" y="-85725"/>
            <a:ext cx="1024890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-85725"/>
            <a:ext cx="10945216" cy="718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0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0"/>
            <a:ext cx="1173730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729" y="-243408"/>
            <a:ext cx="13177465" cy="91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728" y="521296"/>
            <a:ext cx="1317746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13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3999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13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80512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2339975" y="-100013"/>
            <a:ext cx="13474700" cy="6958013"/>
            <a:chOff x="-1474" y="-63"/>
            <a:chExt cx="8488" cy="4383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-1474" y="-63"/>
              <a:ext cx="8488" cy="4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205"/>
            <p:cNvGrpSpPr>
              <a:grpSpLocks/>
            </p:cNvGrpSpPr>
            <p:nvPr/>
          </p:nvGrpSpPr>
          <p:grpSpPr bwMode="auto">
            <a:xfrm>
              <a:off x="-1474" y="-63"/>
              <a:ext cx="8525" cy="4383"/>
              <a:chOff x="-1474" y="-63"/>
              <a:chExt cx="8525" cy="4383"/>
            </a:xfrm>
          </p:grpSpPr>
          <p:sp>
            <p:nvSpPr>
              <p:cNvPr id="9472" name="Rectangle 5"/>
              <p:cNvSpPr>
                <a:spLocks noChangeArrowheads="1"/>
              </p:cNvSpPr>
              <p:nvPr/>
            </p:nvSpPr>
            <p:spPr bwMode="auto">
              <a:xfrm>
                <a:off x="-1474" y="-63"/>
                <a:ext cx="8488" cy="259"/>
              </a:xfrm>
              <a:prstGeom prst="rect">
                <a:avLst/>
              </a:prstGeom>
              <a:solidFill>
                <a:srgbClr val="EBF1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73" name="Rectangle 6"/>
              <p:cNvSpPr>
                <a:spLocks noChangeArrowheads="1"/>
              </p:cNvSpPr>
              <p:nvPr/>
            </p:nvSpPr>
            <p:spPr bwMode="auto">
              <a:xfrm>
                <a:off x="-1474" y="191"/>
                <a:ext cx="8488" cy="540"/>
              </a:xfrm>
              <a:prstGeom prst="rect">
                <a:avLst/>
              </a:prstGeom>
              <a:solidFill>
                <a:srgbClr val="DCE6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74" name="Rectangle 7"/>
              <p:cNvSpPr>
                <a:spLocks noChangeArrowheads="1"/>
              </p:cNvSpPr>
              <p:nvPr/>
            </p:nvSpPr>
            <p:spPr bwMode="auto">
              <a:xfrm>
                <a:off x="-1474" y="726"/>
                <a:ext cx="8488" cy="3594"/>
              </a:xfrm>
              <a:prstGeom prst="rect">
                <a:avLst/>
              </a:prstGeom>
              <a:solidFill>
                <a:srgbClr val="DAEE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75" name="Rectangle 8"/>
              <p:cNvSpPr>
                <a:spLocks noChangeArrowheads="1"/>
              </p:cNvSpPr>
              <p:nvPr/>
            </p:nvSpPr>
            <p:spPr bwMode="auto">
              <a:xfrm>
                <a:off x="1168" y="506"/>
                <a:ext cx="345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Число 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76" name="Rectangle 9"/>
              <p:cNvSpPr>
                <a:spLocks noChangeArrowheads="1"/>
              </p:cNvSpPr>
              <p:nvPr/>
            </p:nvSpPr>
            <p:spPr bwMode="auto">
              <a:xfrm>
                <a:off x="1187" y="613"/>
                <a:ext cx="290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школ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77" name="Rectangle 10"/>
              <p:cNvSpPr>
                <a:spLocks noChangeArrowheads="1"/>
              </p:cNvSpPr>
              <p:nvPr/>
            </p:nvSpPr>
            <p:spPr bwMode="auto">
              <a:xfrm>
                <a:off x="1520" y="506"/>
                <a:ext cx="39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Числен.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78" name="Rectangle 11"/>
              <p:cNvSpPr>
                <a:spLocks noChangeArrowheads="1"/>
              </p:cNvSpPr>
              <p:nvPr/>
            </p:nvSpPr>
            <p:spPr bwMode="auto">
              <a:xfrm>
                <a:off x="1587" y="613"/>
                <a:ext cx="277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уч-ся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79" name="Rectangle 12"/>
              <p:cNvSpPr>
                <a:spLocks noChangeArrowheads="1"/>
              </p:cNvSpPr>
              <p:nvPr/>
            </p:nvSpPr>
            <p:spPr bwMode="auto">
              <a:xfrm>
                <a:off x="1957" y="506"/>
                <a:ext cx="345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Число 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80" name="Rectangle 13"/>
              <p:cNvSpPr>
                <a:spLocks noChangeArrowheads="1"/>
              </p:cNvSpPr>
              <p:nvPr/>
            </p:nvSpPr>
            <p:spPr bwMode="auto">
              <a:xfrm>
                <a:off x="1975" y="613"/>
                <a:ext cx="290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школ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81" name="Rectangle 14"/>
              <p:cNvSpPr>
                <a:spLocks noChangeArrowheads="1"/>
              </p:cNvSpPr>
              <p:nvPr/>
            </p:nvSpPr>
            <p:spPr bwMode="auto">
              <a:xfrm>
                <a:off x="2308" y="506"/>
                <a:ext cx="39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Числен.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82" name="Rectangle 15"/>
              <p:cNvSpPr>
                <a:spLocks noChangeArrowheads="1"/>
              </p:cNvSpPr>
              <p:nvPr/>
            </p:nvSpPr>
            <p:spPr bwMode="auto">
              <a:xfrm>
                <a:off x="2376" y="613"/>
                <a:ext cx="277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уч-ся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83" name="Rectangle 16"/>
              <p:cNvSpPr>
                <a:spLocks noChangeArrowheads="1"/>
              </p:cNvSpPr>
              <p:nvPr/>
            </p:nvSpPr>
            <p:spPr bwMode="auto">
              <a:xfrm>
                <a:off x="2745" y="506"/>
                <a:ext cx="345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Число 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84" name="Rectangle 17"/>
              <p:cNvSpPr>
                <a:spLocks noChangeArrowheads="1"/>
              </p:cNvSpPr>
              <p:nvPr/>
            </p:nvSpPr>
            <p:spPr bwMode="auto">
              <a:xfrm>
                <a:off x="2764" y="613"/>
                <a:ext cx="290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школ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85" name="Rectangle 18"/>
              <p:cNvSpPr>
                <a:spLocks noChangeArrowheads="1"/>
              </p:cNvSpPr>
              <p:nvPr/>
            </p:nvSpPr>
            <p:spPr bwMode="auto">
              <a:xfrm>
                <a:off x="3096" y="506"/>
                <a:ext cx="39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Числен.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86" name="Rectangle 19"/>
              <p:cNvSpPr>
                <a:spLocks noChangeArrowheads="1"/>
              </p:cNvSpPr>
              <p:nvPr/>
            </p:nvSpPr>
            <p:spPr bwMode="auto">
              <a:xfrm>
                <a:off x="3164" y="613"/>
                <a:ext cx="277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уч-ся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87" name="Rectangle 20"/>
              <p:cNvSpPr>
                <a:spLocks noChangeArrowheads="1"/>
              </p:cNvSpPr>
              <p:nvPr/>
            </p:nvSpPr>
            <p:spPr bwMode="auto">
              <a:xfrm>
                <a:off x="3534" y="506"/>
                <a:ext cx="345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Число 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88" name="Rectangle 21"/>
              <p:cNvSpPr>
                <a:spLocks noChangeArrowheads="1"/>
              </p:cNvSpPr>
              <p:nvPr/>
            </p:nvSpPr>
            <p:spPr bwMode="auto">
              <a:xfrm>
                <a:off x="3552" y="613"/>
                <a:ext cx="290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школ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89" name="Rectangle 22"/>
              <p:cNvSpPr>
                <a:spLocks noChangeArrowheads="1"/>
              </p:cNvSpPr>
              <p:nvPr/>
            </p:nvSpPr>
            <p:spPr bwMode="auto">
              <a:xfrm>
                <a:off x="3885" y="506"/>
                <a:ext cx="39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Числен.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90" name="Rectangle 23"/>
              <p:cNvSpPr>
                <a:spLocks noChangeArrowheads="1"/>
              </p:cNvSpPr>
              <p:nvPr/>
            </p:nvSpPr>
            <p:spPr bwMode="auto">
              <a:xfrm>
                <a:off x="3953" y="613"/>
                <a:ext cx="277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уч-ся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91" name="Rectangle 24"/>
              <p:cNvSpPr>
                <a:spLocks noChangeArrowheads="1"/>
              </p:cNvSpPr>
              <p:nvPr/>
            </p:nvSpPr>
            <p:spPr bwMode="auto">
              <a:xfrm>
                <a:off x="4643" y="506"/>
                <a:ext cx="345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Число 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92" name="Rectangle 25"/>
              <p:cNvSpPr>
                <a:spLocks noChangeArrowheads="1"/>
              </p:cNvSpPr>
              <p:nvPr/>
            </p:nvSpPr>
            <p:spPr bwMode="auto">
              <a:xfrm>
                <a:off x="4661" y="613"/>
                <a:ext cx="290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школ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93" name="Rectangle 26"/>
              <p:cNvSpPr>
                <a:spLocks noChangeArrowheads="1"/>
              </p:cNvSpPr>
              <p:nvPr/>
            </p:nvSpPr>
            <p:spPr bwMode="auto">
              <a:xfrm>
                <a:off x="4994" y="506"/>
                <a:ext cx="39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Числен.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94" name="Rectangle 27"/>
              <p:cNvSpPr>
                <a:spLocks noChangeArrowheads="1"/>
              </p:cNvSpPr>
              <p:nvPr/>
            </p:nvSpPr>
            <p:spPr bwMode="auto">
              <a:xfrm>
                <a:off x="5061" y="613"/>
                <a:ext cx="277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уч-ся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95" name="Rectangle 28"/>
              <p:cNvSpPr>
                <a:spLocks noChangeArrowheads="1"/>
              </p:cNvSpPr>
              <p:nvPr/>
            </p:nvSpPr>
            <p:spPr bwMode="auto">
              <a:xfrm>
                <a:off x="5431" y="506"/>
                <a:ext cx="345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Число 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96" name="Rectangle 29"/>
              <p:cNvSpPr>
                <a:spLocks noChangeArrowheads="1"/>
              </p:cNvSpPr>
              <p:nvPr/>
            </p:nvSpPr>
            <p:spPr bwMode="auto">
              <a:xfrm>
                <a:off x="5449" y="613"/>
                <a:ext cx="290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школ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97" name="Rectangle 30"/>
              <p:cNvSpPr>
                <a:spLocks noChangeArrowheads="1"/>
              </p:cNvSpPr>
              <p:nvPr/>
            </p:nvSpPr>
            <p:spPr bwMode="auto">
              <a:xfrm>
                <a:off x="5782" y="506"/>
                <a:ext cx="39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Числен.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98" name="Rectangle 31"/>
              <p:cNvSpPr>
                <a:spLocks noChangeArrowheads="1"/>
              </p:cNvSpPr>
              <p:nvPr/>
            </p:nvSpPr>
            <p:spPr bwMode="auto">
              <a:xfrm>
                <a:off x="5850" y="613"/>
                <a:ext cx="277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уч-ся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99" name="Rectangle 32"/>
              <p:cNvSpPr>
                <a:spLocks noChangeArrowheads="1"/>
              </p:cNvSpPr>
              <p:nvPr/>
            </p:nvSpPr>
            <p:spPr bwMode="auto">
              <a:xfrm>
                <a:off x="6238" y="506"/>
                <a:ext cx="345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Число 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00" name="Rectangle 33"/>
              <p:cNvSpPr>
                <a:spLocks noChangeArrowheads="1"/>
              </p:cNvSpPr>
              <p:nvPr/>
            </p:nvSpPr>
            <p:spPr bwMode="auto">
              <a:xfrm>
                <a:off x="6256" y="613"/>
                <a:ext cx="290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школ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01" name="Rectangle 34"/>
              <p:cNvSpPr>
                <a:spLocks noChangeArrowheads="1"/>
              </p:cNvSpPr>
              <p:nvPr/>
            </p:nvSpPr>
            <p:spPr bwMode="auto">
              <a:xfrm>
                <a:off x="6626" y="506"/>
                <a:ext cx="425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Числен. 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02" name="Rectangle 35"/>
              <p:cNvSpPr>
                <a:spLocks noChangeArrowheads="1"/>
              </p:cNvSpPr>
              <p:nvPr/>
            </p:nvSpPr>
            <p:spPr bwMode="auto">
              <a:xfrm>
                <a:off x="6694" y="613"/>
                <a:ext cx="277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уч-ся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03" name="Rectangle 36"/>
              <p:cNvSpPr>
                <a:spLocks noChangeArrowheads="1"/>
              </p:cNvSpPr>
              <p:nvPr/>
            </p:nvSpPr>
            <p:spPr bwMode="auto">
              <a:xfrm>
                <a:off x="-1456" y="737"/>
                <a:ext cx="127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МБОУ «Аданакская СОШ»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04" name="Rectangle 37"/>
              <p:cNvSpPr>
                <a:spLocks noChangeArrowheads="1"/>
              </p:cNvSpPr>
              <p:nvPr/>
            </p:nvSpPr>
            <p:spPr bwMode="auto">
              <a:xfrm>
                <a:off x="349" y="737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120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05" name="Rectangle 38"/>
              <p:cNvSpPr>
                <a:spLocks noChangeArrowheads="1"/>
              </p:cNvSpPr>
              <p:nvPr/>
            </p:nvSpPr>
            <p:spPr bwMode="auto">
              <a:xfrm>
                <a:off x="842" y="748"/>
                <a:ext cx="185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244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06" name="Rectangle 39"/>
              <p:cNvSpPr>
                <a:spLocks noChangeArrowheads="1"/>
              </p:cNvSpPr>
              <p:nvPr/>
            </p:nvSpPr>
            <p:spPr bwMode="auto">
              <a:xfrm>
                <a:off x="2068" y="748"/>
                <a:ext cx="86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07" name="Rectangle 40"/>
              <p:cNvSpPr>
                <a:spLocks noChangeArrowheads="1"/>
              </p:cNvSpPr>
              <p:nvPr/>
            </p:nvSpPr>
            <p:spPr bwMode="auto">
              <a:xfrm>
                <a:off x="2407" y="737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244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08" name="Rectangle 41"/>
              <p:cNvSpPr>
                <a:spLocks noChangeArrowheads="1"/>
              </p:cNvSpPr>
              <p:nvPr/>
            </p:nvSpPr>
            <p:spPr bwMode="auto">
              <a:xfrm>
                <a:off x="5542" y="748"/>
                <a:ext cx="86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09" name="Rectangle 42"/>
              <p:cNvSpPr>
                <a:spLocks noChangeArrowheads="1"/>
              </p:cNvSpPr>
              <p:nvPr/>
            </p:nvSpPr>
            <p:spPr bwMode="auto">
              <a:xfrm>
                <a:off x="5881" y="737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244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10" name="Rectangle 43"/>
              <p:cNvSpPr>
                <a:spLocks noChangeArrowheads="1"/>
              </p:cNvSpPr>
              <p:nvPr/>
            </p:nvSpPr>
            <p:spPr bwMode="auto">
              <a:xfrm>
                <a:off x="-1456" y="861"/>
                <a:ext cx="136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МБОУ «Агачаульская СОШ»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11" name="Rectangle 44"/>
              <p:cNvSpPr>
                <a:spLocks noChangeArrowheads="1"/>
              </p:cNvSpPr>
              <p:nvPr/>
            </p:nvSpPr>
            <p:spPr bwMode="auto">
              <a:xfrm>
                <a:off x="349" y="861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240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12" name="Rectangle 45"/>
              <p:cNvSpPr>
                <a:spLocks noChangeArrowheads="1"/>
              </p:cNvSpPr>
              <p:nvPr/>
            </p:nvSpPr>
            <p:spPr bwMode="auto">
              <a:xfrm>
                <a:off x="842" y="872"/>
                <a:ext cx="185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326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13" name="Rectangle 46"/>
              <p:cNvSpPr>
                <a:spLocks noChangeArrowheads="1"/>
              </p:cNvSpPr>
              <p:nvPr/>
            </p:nvSpPr>
            <p:spPr bwMode="auto">
              <a:xfrm>
                <a:off x="1279" y="872"/>
                <a:ext cx="86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14" name="Rectangle 47"/>
              <p:cNvSpPr>
                <a:spLocks noChangeArrowheads="1"/>
              </p:cNvSpPr>
              <p:nvPr/>
            </p:nvSpPr>
            <p:spPr bwMode="auto">
              <a:xfrm>
                <a:off x="1618" y="861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326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15" name="Rectangle 48"/>
              <p:cNvSpPr>
                <a:spLocks noChangeArrowheads="1"/>
              </p:cNvSpPr>
              <p:nvPr/>
            </p:nvSpPr>
            <p:spPr bwMode="auto">
              <a:xfrm>
                <a:off x="-1456" y="985"/>
                <a:ext cx="1343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МБОУ «Ачинская СОШ№1»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16" name="Rectangle 49"/>
              <p:cNvSpPr>
                <a:spLocks noChangeArrowheads="1"/>
              </p:cNvSpPr>
              <p:nvPr/>
            </p:nvSpPr>
            <p:spPr bwMode="auto">
              <a:xfrm>
                <a:off x="355" y="985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240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17" name="Rectangle 50"/>
              <p:cNvSpPr>
                <a:spLocks noChangeArrowheads="1"/>
              </p:cNvSpPr>
              <p:nvPr/>
            </p:nvSpPr>
            <p:spPr bwMode="auto">
              <a:xfrm>
                <a:off x="842" y="996"/>
                <a:ext cx="185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214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18" name="Rectangle 51"/>
              <p:cNvSpPr>
                <a:spLocks noChangeArrowheads="1"/>
              </p:cNvSpPr>
              <p:nvPr/>
            </p:nvSpPr>
            <p:spPr bwMode="auto">
              <a:xfrm>
                <a:off x="1279" y="996"/>
                <a:ext cx="86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19" name="Rectangle 52"/>
              <p:cNvSpPr>
                <a:spLocks noChangeArrowheads="1"/>
              </p:cNvSpPr>
              <p:nvPr/>
            </p:nvSpPr>
            <p:spPr bwMode="auto">
              <a:xfrm>
                <a:off x="1618" y="985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214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20" name="Rectangle 53"/>
              <p:cNvSpPr>
                <a:spLocks noChangeArrowheads="1"/>
              </p:cNvSpPr>
              <p:nvPr/>
            </p:nvSpPr>
            <p:spPr bwMode="auto">
              <a:xfrm>
                <a:off x="-1456" y="1109"/>
                <a:ext cx="1441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МБОУ «Ачисинская СОШ№2»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21" name="Rectangle 54"/>
              <p:cNvSpPr>
                <a:spLocks noChangeArrowheads="1"/>
              </p:cNvSpPr>
              <p:nvPr/>
            </p:nvSpPr>
            <p:spPr bwMode="auto">
              <a:xfrm>
                <a:off x="355" y="1109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115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22" name="Rectangle 55"/>
              <p:cNvSpPr>
                <a:spLocks noChangeArrowheads="1"/>
              </p:cNvSpPr>
              <p:nvPr/>
            </p:nvSpPr>
            <p:spPr bwMode="auto">
              <a:xfrm>
                <a:off x="867" y="1120"/>
                <a:ext cx="136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75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23" name="Rectangle 56"/>
              <p:cNvSpPr>
                <a:spLocks noChangeArrowheads="1"/>
              </p:cNvSpPr>
              <p:nvPr/>
            </p:nvSpPr>
            <p:spPr bwMode="auto">
              <a:xfrm>
                <a:off x="2856" y="1120"/>
                <a:ext cx="86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24" name="Rectangle 57"/>
              <p:cNvSpPr>
                <a:spLocks noChangeArrowheads="1"/>
              </p:cNvSpPr>
              <p:nvPr/>
            </p:nvSpPr>
            <p:spPr bwMode="auto">
              <a:xfrm>
                <a:off x="3220" y="1109"/>
                <a:ext cx="148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75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25" name="Rectangle 58"/>
              <p:cNvSpPr>
                <a:spLocks noChangeArrowheads="1"/>
              </p:cNvSpPr>
              <p:nvPr/>
            </p:nvSpPr>
            <p:spPr bwMode="auto">
              <a:xfrm>
                <a:off x="4753" y="1120"/>
                <a:ext cx="86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26" name="Rectangle 59"/>
              <p:cNvSpPr>
                <a:spLocks noChangeArrowheads="1"/>
              </p:cNvSpPr>
              <p:nvPr/>
            </p:nvSpPr>
            <p:spPr bwMode="auto">
              <a:xfrm>
                <a:off x="5117" y="1109"/>
                <a:ext cx="148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75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27" name="Rectangle 60"/>
              <p:cNvSpPr>
                <a:spLocks noChangeArrowheads="1"/>
              </p:cNvSpPr>
              <p:nvPr/>
            </p:nvSpPr>
            <p:spPr bwMode="auto">
              <a:xfrm>
                <a:off x="-1456" y="1233"/>
                <a:ext cx="1220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МБОУ «Гелинская СОШ»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28" name="Rectangle 61"/>
              <p:cNvSpPr>
                <a:spLocks noChangeArrowheads="1"/>
              </p:cNvSpPr>
              <p:nvPr/>
            </p:nvSpPr>
            <p:spPr bwMode="auto">
              <a:xfrm>
                <a:off x="355" y="1233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504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29" name="Rectangle 62"/>
              <p:cNvSpPr>
                <a:spLocks noChangeArrowheads="1"/>
              </p:cNvSpPr>
              <p:nvPr/>
            </p:nvSpPr>
            <p:spPr bwMode="auto">
              <a:xfrm>
                <a:off x="842" y="1244"/>
                <a:ext cx="185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545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30" name="Rectangle 63"/>
              <p:cNvSpPr>
                <a:spLocks noChangeArrowheads="1"/>
              </p:cNvSpPr>
              <p:nvPr/>
            </p:nvSpPr>
            <p:spPr bwMode="auto">
              <a:xfrm>
                <a:off x="1279" y="1244"/>
                <a:ext cx="86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31" name="Rectangle 64"/>
              <p:cNvSpPr>
                <a:spLocks noChangeArrowheads="1"/>
              </p:cNvSpPr>
              <p:nvPr/>
            </p:nvSpPr>
            <p:spPr bwMode="auto">
              <a:xfrm>
                <a:off x="1618" y="1233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545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32" name="Rectangle 65"/>
              <p:cNvSpPr>
                <a:spLocks noChangeArrowheads="1"/>
              </p:cNvSpPr>
              <p:nvPr/>
            </p:nvSpPr>
            <p:spPr bwMode="auto">
              <a:xfrm>
                <a:off x="-1456" y="1357"/>
                <a:ext cx="1534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МБОУ «Гурбукинская СОШ№1»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33" name="Rectangle 66"/>
              <p:cNvSpPr>
                <a:spLocks noChangeArrowheads="1"/>
              </p:cNvSpPr>
              <p:nvPr/>
            </p:nvSpPr>
            <p:spPr bwMode="auto">
              <a:xfrm>
                <a:off x="349" y="1357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540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34" name="Rectangle 67"/>
              <p:cNvSpPr>
                <a:spLocks noChangeArrowheads="1"/>
              </p:cNvSpPr>
              <p:nvPr/>
            </p:nvSpPr>
            <p:spPr bwMode="auto">
              <a:xfrm>
                <a:off x="842" y="1368"/>
                <a:ext cx="185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540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35" name="Rectangle 68"/>
              <p:cNvSpPr>
                <a:spLocks noChangeArrowheads="1"/>
              </p:cNvSpPr>
              <p:nvPr/>
            </p:nvSpPr>
            <p:spPr bwMode="auto">
              <a:xfrm>
                <a:off x="1279" y="1368"/>
                <a:ext cx="86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36" name="Rectangle 69"/>
              <p:cNvSpPr>
                <a:spLocks noChangeArrowheads="1"/>
              </p:cNvSpPr>
              <p:nvPr/>
            </p:nvSpPr>
            <p:spPr bwMode="auto">
              <a:xfrm>
                <a:off x="1618" y="1357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540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37" name="Rectangle 70"/>
              <p:cNvSpPr>
                <a:spLocks noChangeArrowheads="1"/>
              </p:cNvSpPr>
              <p:nvPr/>
            </p:nvSpPr>
            <p:spPr bwMode="auto">
              <a:xfrm>
                <a:off x="6349" y="1351"/>
                <a:ext cx="92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38" name="Rectangle 71"/>
              <p:cNvSpPr>
                <a:spLocks noChangeArrowheads="1"/>
              </p:cNvSpPr>
              <p:nvPr/>
            </p:nvSpPr>
            <p:spPr bwMode="auto">
              <a:xfrm>
                <a:off x="6731" y="1357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540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39" name="Rectangle 72"/>
              <p:cNvSpPr>
                <a:spLocks noChangeArrowheads="1"/>
              </p:cNvSpPr>
              <p:nvPr/>
            </p:nvSpPr>
            <p:spPr bwMode="auto">
              <a:xfrm>
                <a:off x="-1456" y="1481"/>
                <a:ext cx="1534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МБОУ «Гурбукинская СОШ№2»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40" name="Rectangle 73"/>
              <p:cNvSpPr>
                <a:spLocks noChangeArrowheads="1"/>
              </p:cNvSpPr>
              <p:nvPr/>
            </p:nvSpPr>
            <p:spPr bwMode="auto">
              <a:xfrm>
                <a:off x="349" y="1481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320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41" name="Rectangle 74"/>
              <p:cNvSpPr>
                <a:spLocks noChangeArrowheads="1"/>
              </p:cNvSpPr>
              <p:nvPr/>
            </p:nvSpPr>
            <p:spPr bwMode="auto">
              <a:xfrm>
                <a:off x="842" y="1492"/>
                <a:ext cx="185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464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42" name="Rectangle 75"/>
              <p:cNvSpPr>
                <a:spLocks noChangeArrowheads="1"/>
              </p:cNvSpPr>
              <p:nvPr/>
            </p:nvSpPr>
            <p:spPr bwMode="auto">
              <a:xfrm>
                <a:off x="1279" y="1492"/>
                <a:ext cx="86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43" name="Rectangle 76"/>
              <p:cNvSpPr>
                <a:spLocks noChangeArrowheads="1"/>
              </p:cNvSpPr>
              <p:nvPr/>
            </p:nvSpPr>
            <p:spPr bwMode="auto">
              <a:xfrm>
                <a:off x="1618" y="1481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464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44" name="Rectangle 77"/>
              <p:cNvSpPr>
                <a:spLocks noChangeArrowheads="1"/>
              </p:cNvSpPr>
              <p:nvPr/>
            </p:nvSpPr>
            <p:spPr bwMode="auto">
              <a:xfrm>
                <a:off x="-1456" y="1605"/>
                <a:ext cx="1269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МБОУ «Губденская СОШ»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45" name="Rectangle 78"/>
              <p:cNvSpPr>
                <a:spLocks noChangeArrowheads="1"/>
              </p:cNvSpPr>
              <p:nvPr/>
            </p:nvSpPr>
            <p:spPr bwMode="auto">
              <a:xfrm>
                <a:off x="349" y="1605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540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46" name="Rectangle 79"/>
              <p:cNvSpPr>
                <a:spLocks noChangeArrowheads="1"/>
              </p:cNvSpPr>
              <p:nvPr/>
            </p:nvSpPr>
            <p:spPr bwMode="auto">
              <a:xfrm>
                <a:off x="824" y="1616"/>
                <a:ext cx="234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1360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47" name="Rectangle 80"/>
              <p:cNvSpPr>
                <a:spLocks noChangeArrowheads="1"/>
              </p:cNvSpPr>
              <p:nvPr/>
            </p:nvSpPr>
            <p:spPr bwMode="auto">
              <a:xfrm>
                <a:off x="1279" y="1616"/>
                <a:ext cx="86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48" name="Rectangle 81"/>
              <p:cNvSpPr>
                <a:spLocks noChangeArrowheads="1"/>
              </p:cNvSpPr>
              <p:nvPr/>
            </p:nvSpPr>
            <p:spPr bwMode="auto">
              <a:xfrm>
                <a:off x="1593" y="1605"/>
                <a:ext cx="253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1360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49" name="Rectangle 82"/>
              <p:cNvSpPr>
                <a:spLocks noChangeArrowheads="1"/>
              </p:cNvSpPr>
              <p:nvPr/>
            </p:nvSpPr>
            <p:spPr bwMode="auto">
              <a:xfrm>
                <a:off x="-1456" y="1729"/>
                <a:ext cx="1349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МБОУ «Джангинская СОШ»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50" name="Rectangle 83"/>
              <p:cNvSpPr>
                <a:spLocks noChangeArrowheads="1"/>
              </p:cNvSpPr>
              <p:nvPr/>
            </p:nvSpPr>
            <p:spPr bwMode="auto">
              <a:xfrm>
                <a:off x="349" y="1729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120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51" name="Rectangle 84"/>
              <p:cNvSpPr>
                <a:spLocks noChangeArrowheads="1"/>
              </p:cNvSpPr>
              <p:nvPr/>
            </p:nvSpPr>
            <p:spPr bwMode="auto">
              <a:xfrm>
                <a:off x="842" y="1740"/>
                <a:ext cx="185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176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52" name="Rectangle 85"/>
              <p:cNvSpPr>
                <a:spLocks noChangeArrowheads="1"/>
              </p:cNvSpPr>
              <p:nvPr/>
            </p:nvSpPr>
            <p:spPr bwMode="auto">
              <a:xfrm>
                <a:off x="2856" y="1740"/>
                <a:ext cx="86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53" name="Rectangle 86"/>
              <p:cNvSpPr>
                <a:spLocks noChangeArrowheads="1"/>
              </p:cNvSpPr>
              <p:nvPr/>
            </p:nvSpPr>
            <p:spPr bwMode="auto">
              <a:xfrm>
                <a:off x="3195" y="1729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176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54" name="Rectangle 87"/>
              <p:cNvSpPr>
                <a:spLocks noChangeArrowheads="1"/>
              </p:cNvSpPr>
              <p:nvPr/>
            </p:nvSpPr>
            <p:spPr bwMode="auto">
              <a:xfrm>
                <a:off x="4753" y="1740"/>
                <a:ext cx="86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55" name="Rectangle 88"/>
              <p:cNvSpPr>
                <a:spLocks noChangeArrowheads="1"/>
              </p:cNvSpPr>
              <p:nvPr/>
            </p:nvSpPr>
            <p:spPr bwMode="auto">
              <a:xfrm>
                <a:off x="5092" y="1729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176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56" name="Rectangle 89"/>
              <p:cNvSpPr>
                <a:spLocks noChangeArrowheads="1"/>
              </p:cNvSpPr>
              <p:nvPr/>
            </p:nvSpPr>
            <p:spPr bwMode="auto">
              <a:xfrm>
                <a:off x="-1456" y="1852"/>
                <a:ext cx="1528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МБОУ «Доргелинская СОШ№1»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57" name="Rectangle 90"/>
              <p:cNvSpPr>
                <a:spLocks noChangeArrowheads="1"/>
              </p:cNvSpPr>
              <p:nvPr/>
            </p:nvSpPr>
            <p:spPr bwMode="auto">
              <a:xfrm>
                <a:off x="349" y="1852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624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58" name="Rectangle 91"/>
              <p:cNvSpPr>
                <a:spLocks noChangeArrowheads="1"/>
              </p:cNvSpPr>
              <p:nvPr/>
            </p:nvSpPr>
            <p:spPr bwMode="auto">
              <a:xfrm>
                <a:off x="842" y="1864"/>
                <a:ext cx="185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827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59" name="Rectangle 92"/>
              <p:cNvSpPr>
                <a:spLocks noChangeArrowheads="1"/>
              </p:cNvSpPr>
              <p:nvPr/>
            </p:nvSpPr>
            <p:spPr bwMode="auto">
              <a:xfrm>
                <a:off x="1279" y="1864"/>
                <a:ext cx="86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60" name="Rectangle 93"/>
              <p:cNvSpPr>
                <a:spLocks noChangeArrowheads="1"/>
              </p:cNvSpPr>
              <p:nvPr/>
            </p:nvSpPr>
            <p:spPr bwMode="auto">
              <a:xfrm>
                <a:off x="1618" y="1852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827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61" name="Rectangle 94"/>
              <p:cNvSpPr>
                <a:spLocks noChangeArrowheads="1"/>
              </p:cNvSpPr>
              <p:nvPr/>
            </p:nvSpPr>
            <p:spPr bwMode="auto">
              <a:xfrm>
                <a:off x="6349" y="1847"/>
                <a:ext cx="92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62" name="Rectangle 95"/>
              <p:cNvSpPr>
                <a:spLocks noChangeArrowheads="1"/>
              </p:cNvSpPr>
              <p:nvPr/>
            </p:nvSpPr>
            <p:spPr bwMode="auto">
              <a:xfrm>
                <a:off x="6731" y="1852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827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63" name="Rectangle 96"/>
              <p:cNvSpPr>
                <a:spLocks noChangeArrowheads="1"/>
              </p:cNvSpPr>
              <p:nvPr/>
            </p:nvSpPr>
            <p:spPr bwMode="auto">
              <a:xfrm>
                <a:off x="-1456" y="1976"/>
                <a:ext cx="1528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МБОУ «Доргелинская СОШ№2»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64" name="Rectangle 97"/>
              <p:cNvSpPr>
                <a:spLocks noChangeArrowheads="1"/>
              </p:cNvSpPr>
              <p:nvPr/>
            </p:nvSpPr>
            <p:spPr bwMode="auto">
              <a:xfrm>
                <a:off x="355" y="1976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320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65" name="Rectangle 98"/>
              <p:cNvSpPr>
                <a:spLocks noChangeArrowheads="1"/>
              </p:cNvSpPr>
              <p:nvPr/>
            </p:nvSpPr>
            <p:spPr bwMode="auto">
              <a:xfrm>
                <a:off x="842" y="1988"/>
                <a:ext cx="185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393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66" name="Rectangle 99"/>
              <p:cNvSpPr>
                <a:spLocks noChangeArrowheads="1"/>
              </p:cNvSpPr>
              <p:nvPr/>
            </p:nvSpPr>
            <p:spPr bwMode="auto">
              <a:xfrm>
                <a:off x="1279" y="1988"/>
                <a:ext cx="86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67" name="Rectangle 100"/>
              <p:cNvSpPr>
                <a:spLocks noChangeArrowheads="1"/>
              </p:cNvSpPr>
              <p:nvPr/>
            </p:nvSpPr>
            <p:spPr bwMode="auto">
              <a:xfrm>
                <a:off x="1618" y="1976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393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68" name="Rectangle 101"/>
              <p:cNvSpPr>
                <a:spLocks noChangeArrowheads="1"/>
              </p:cNvSpPr>
              <p:nvPr/>
            </p:nvSpPr>
            <p:spPr bwMode="auto">
              <a:xfrm>
                <a:off x="-1456" y="2100"/>
                <a:ext cx="1423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МБОУ «Зеленоморская СОШ»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69" name="Rectangle 102"/>
              <p:cNvSpPr>
                <a:spLocks noChangeArrowheads="1"/>
              </p:cNvSpPr>
              <p:nvPr/>
            </p:nvSpPr>
            <p:spPr bwMode="auto">
              <a:xfrm>
                <a:off x="355" y="2100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120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70" name="Rectangle 103"/>
              <p:cNvSpPr>
                <a:spLocks noChangeArrowheads="1"/>
              </p:cNvSpPr>
              <p:nvPr/>
            </p:nvSpPr>
            <p:spPr bwMode="auto">
              <a:xfrm>
                <a:off x="842" y="2112"/>
                <a:ext cx="185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256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71" name="Rectangle 104"/>
              <p:cNvSpPr>
                <a:spLocks noChangeArrowheads="1"/>
              </p:cNvSpPr>
              <p:nvPr/>
            </p:nvSpPr>
            <p:spPr bwMode="auto">
              <a:xfrm>
                <a:off x="2856" y="2112"/>
                <a:ext cx="86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72" name="Rectangle 105"/>
              <p:cNvSpPr>
                <a:spLocks noChangeArrowheads="1"/>
              </p:cNvSpPr>
              <p:nvPr/>
            </p:nvSpPr>
            <p:spPr bwMode="auto">
              <a:xfrm>
                <a:off x="3195" y="2100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256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73" name="Rectangle 106"/>
              <p:cNvSpPr>
                <a:spLocks noChangeArrowheads="1"/>
              </p:cNvSpPr>
              <p:nvPr/>
            </p:nvSpPr>
            <p:spPr bwMode="auto">
              <a:xfrm>
                <a:off x="5542" y="2112"/>
                <a:ext cx="86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74" name="Rectangle 107"/>
              <p:cNvSpPr>
                <a:spLocks noChangeArrowheads="1"/>
              </p:cNvSpPr>
              <p:nvPr/>
            </p:nvSpPr>
            <p:spPr bwMode="auto">
              <a:xfrm>
                <a:off x="5881" y="2100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256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75" name="Rectangle 108"/>
              <p:cNvSpPr>
                <a:spLocks noChangeArrowheads="1"/>
              </p:cNvSpPr>
              <p:nvPr/>
            </p:nvSpPr>
            <p:spPr bwMode="auto">
              <a:xfrm>
                <a:off x="-1456" y="2224"/>
                <a:ext cx="1441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МБОУ «Какамахинская СОШ»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76" name="Rectangle 109"/>
              <p:cNvSpPr>
                <a:spLocks noChangeArrowheads="1"/>
              </p:cNvSpPr>
              <p:nvPr/>
            </p:nvSpPr>
            <p:spPr bwMode="auto">
              <a:xfrm>
                <a:off x="355" y="2224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200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77" name="Rectangle 110"/>
              <p:cNvSpPr>
                <a:spLocks noChangeArrowheads="1"/>
              </p:cNvSpPr>
              <p:nvPr/>
            </p:nvSpPr>
            <p:spPr bwMode="auto">
              <a:xfrm>
                <a:off x="842" y="2236"/>
                <a:ext cx="185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251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78" name="Rectangle 111"/>
              <p:cNvSpPr>
                <a:spLocks noChangeArrowheads="1"/>
              </p:cNvSpPr>
              <p:nvPr/>
            </p:nvSpPr>
            <p:spPr bwMode="auto">
              <a:xfrm>
                <a:off x="2068" y="2236"/>
                <a:ext cx="86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79" name="Rectangle 112"/>
              <p:cNvSpPr>
                <a:spLocks noChangeArrowheads="1"/>
              </p:cNvSpPr>
              <p:nvPr/>
            </p:nvSpPr>
            <p:spPr bwMode="auto">
              <a:xfrm>
                <a:off x="2407" y="2224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251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80" name="Rectangle 113"/>
              <p:cNvSpPr>
                <a:spLocks noChangeArrowheads="1"/>
              </p:cNvSpPr>
              <p:nvPr/>
            </p:nvSpPr>
            <p:spPr bwMode="auto">
              <a:xfrm>
                <a:off x="5542" y="2236"/>
                <a:ext cx="86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81" name="Rectangle 114"/>
              <p:cNvSpPr>
                <a:spLocks noChangeArrowheads="1"/>
              </p:cNvSpPr>
              <p:nvPr/>
            </p:nvSpPr>
            <p:spPr bwMode="auto">
              <a:xfrm>
                <a:off x="5881" y="2224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251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82" name="Rectangle 115"/>
              <p:cNvSpPr>
                <a:spLocks noChangeArrowheads="1"/>
              </p:cNvSpPr>
              <p:nvPr/>
            </p:nvSpPr>
            <p:spPr bwMode="auto">
              <a:xfrm>
                <a:off x="-1456" y="2348"/>
                <a:ext cx="1558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МБОУ«КакашуринскаяСОШ№1»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83" name="Rectangle 116"/>
              <p:cNvSpPr>
                <a:spLocks noChangeArrowheads="1"/>
              </p:cNvSpPr>
              <p:nvPr/>
            </p:nvSpPr>
            <p:spPr bwMode="auto">
              <a:xfrm>
                <a:off x="355" y="2348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392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84" name="Rectangle 117"/>
              <p:cNvSpPr>
                <a:spLocks noChangeArrowheads="1"/>
              </p:cNvSpPr>
              <p:nvPr/>
            </p:nvSpPr>
            <p:spPr bwMode="auto">
              <a:xfrm>
                <a:off x="842" y="2359"/>
                <a:ext cx="185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438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85" name="Rectangle 118"/>
              <p:cNvSpPr>
                <a:spLocks noChangeArrowheads="1"/>
              </p:cNvSpPr>
              <p:nvPr/>
            </p:nvSpPr>
            <p:spPr bwMode="auto">
              <a:xfrm>
                <a:off x="1279" y="2359"/>
                <a:ext cx="86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86" name="Rectangle 119"/>
              <p:cNvSpPr>
                <a:spLocks noChangeArrowheads="1"/>
              </p:cNvSpPr>
              <p:nvPr/>
            </p:nvSpPr>
            <p:spPr bwMode="auto">
              <a:xfrm>
                <a:off x="1618" y="2348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438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87" name="Rectangle 120"/>
              <p:cNvSpPr>
                <a:spLocks noChangeArrowheads="1"/>
              </p:cNvSpPr>
              <p:nvPr/>
            </p:nvSpPr>
            <p:spPr bwMode="auto">
              <a:xfrm>
                <a:off x="4753" y="2359"/>
                <a:ext cx="86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88" name="Rectangle 121"/>
              <p:cNvSpPr>
                <a:spLocks noChangeArrowheads="1"/>
              </p:cNvSpPr>
              <p:nvPr/>
            </p:nvSpPr>
            <p:spPr bwMode="auto">
              <a:xfrm>
                <a:off x="5092" y="2348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438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89" name="Rectangle 122"/>
              <p:cNvSpPr>
                <a:spLocks noChangeArrowheads="1"/>
              </p:cNvSpPr>
              <p:nvPr/>
            </p:nvSpPr>
            <p:spPr bwMode="auto">
              <a:xfrm>
                <a:off x="-1456" y="2472"/>
                <a:ext cx="1558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МБОУ«КакашуринскаяСОШ№2»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90" name="Rectangle 123"/>
              <p:cNvSpPr>
                <a:spLocks noChangeArrowheads="1"/>
              </p:cNvSpPr>
              <p:nvPr/>
            </p:nvSpPr>
            <p:spPr bwMode="auto">
              <a:xfrm>
                <a:off x="355" y="2472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600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91" name="Rectangle 124"/>
              <p:cNvSpPr>
                <a:spLocks noChangeArrowheads="1"/>
              </p:cNvSpPr>
              <p:nvPr/>
            </p:nvSpPr>
            <p:spPr bwMode="auto">
              <a:xfrm>
                <a:off x="842" y="2483"/>
                <a:ext cx="185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603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92" name="Rectangle 125"/>
              <p:cNvSpPr>
                <a:spLocks noChangeArrowheads="1"/>
              </p:cNvSpPr>
              <p:nvPr/>
            </p:nvSpPr>
            <p:spPr bwMode="auto">
              <a:xfrm>
                <a:off x="1279" y="2483"/>
                <a:ext cx="86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93" name="Rectangle 126"/>
              <p:cNvSpPr>
                <a:spLocks noChangeArrowheads="1"/>
              </p:cNvSpPr>
              <p:nvPr/>
            </p:nvSpPr>
            <p:spPr bwMode="auto">
              <a:xfrm>
                <a:off x="1618" y="2472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603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94" name="Rectangle 127"/>
              <p:cNvSpPr>
                <a:spLocks noChangeArrowheads="1"/>
              </p:cNvSpPr>
              <p:nvPr/>
            </p:nvSpPr>
            <p:spPr bwMode="auto">
              <a:xfrm>
                <a:off x="-1456" y="2596"/>
                <a:ext cx="1318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МБОУ «Карабудахкентская 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95" name="Rectangle 128"/>
              <p:cNvSpPr>
                <a:spLocks noChangeArrowheads="1"/>
              </p:cNvSpPr>
              <p:nvPr/>
            </p:nvSpPr>
            <p:spPr bwMode="auto">
              <a:xfrm>
                <a:off x="-1456" y="2714"/>
                <a:ext cx="50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гимназия»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96" name="Rectangle 129"/>
              <p:cNvSpPr>
                <a:spLocks noChangeArrowheads="1"/>
              </p:cNvSpPr>
              <p:nvPr/>
            </p:nvSpPr>
            <p:spPr bwMode="auto">
              <a:xfrm>
                <a:off x="349" y="2596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642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97" name="Rectangle 130"/>
              <p:cNvSpPr>
                <a:spLocks noChangeArrowheads="1"/>
              </p:cNvSpPr>
              <p:nvPr/>
            </p:nvSpPr>
            <p:spPr bwMode="auto">
              <a:xfrm>
                <a:off x="824" y="2607"/>
                <a:ext cx="234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1115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98" name="Rectangle 131"/>
              <p:cNvSpPr>
                <a:spLocks noChangeArrowheads="1"/>
              </p:cNvSpPr>
              <p:nvPr/>
            </p:nvSpPr>
            <p:spPr bwMode="auto">
              <a:xfrm>
                <a:off x="1279" y="2607"/>
                <a:ext cx="86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99" name="Rectangle 132"/>
              <p:cNvSpPr>
                <a:spLocks noChangeArrowheads="1"/>
              </p:cNvSpPr>
              <p:nvPr/>
            </p:nvSpPr>
            <p:spPr bwMode="auto">
              <a:xfrm>
                <a:off x="1593" y="2596"/>
                <a:ext cx="253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1115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00" name="Rectangle 133"/>
              <p:cNvSpPr>
                <a:spLocks noChangeArrowheads="1"/>
              </p:cNvSpPr>
              <p:nvPr/>
            </p:nvSpPr>
            <p:spPr bwMode="auto">
              <a:xfrm>
                <a:off x="6349" y="2590"/>
                <a:ext cx="92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01" name="Rectangle 134"/>
              <p:cNvSpPr>
                <a:spLocks noChangeArrowheads="1"/>
              </p:cNvSpPr>
              <p:nvPr/>
            </p:nvSpPr>
            <p:spPr bwMode="auto">
              <a:xfrm>
                <a:off x="6706" y="2596"/>
                <a:ext cx="253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1115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02" name="Rectangle 135"/>
              <p:cNvSpPr>
                <a:spLocks noChangeArrowheads="1"/>
              </p:cNvSpPr>
              <p:nvPr/>
            </p:nvSpPr>
            <p:spPr bwMode="auto">
              <a:xfrm>
                <a:off x="-1456" y="2720"/>
                <a:ext cx="1774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МБОУ «Карабудахкентская СОШ№1»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03" name="Rectangle 136"/>
              <p:cNvSpPr>
                <a:spLocks noChangeArrowheads="1"/>
              </p:cNvSpPr>
              <p:nvPr/>
            </p:nvSpPr>
            <p:spPr bwMode="auto">
              <a:xfrm>
                <a:off x="349" y="2720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240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04" name="Rectangle 137"/>
              <p:cNvSpPr>
                <a:spLocks noChangeArrowheads="1"/>
              </p:cNvSpPr>
              <p:nvPr/>
            </p:nvSpPr>
            <p:spPr bwMode="auto">
              <a:xfrm>
                <a:off x="842" y="2731"/>
                <a:ext cx="185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272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05" name="Rectangle 138"/>
              <p:cNvSpPr>
                <a:spLocks noChangeArrowheads="1"/>
              </p:cNvSpPr>
              <p:nvPr/>
            </p:nvSpPr>
            <p:spPr bwMode="auto">
              <a:xfrm>
                <a:off x="1279" y="2731"/>
                <a:ext cx="86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06" name="Rectangle 139"/>
              <p:cNvSpPr>
                <a:spLocks noChangeArrowheads="1"/>
              </p:cNvSpPr>
              <p:nvPr/>
            </p:nvSpPr>
            <p:spPr bwMode="auto">
              <a:xfrm>
                <a:off x="1618" y="2720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272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07" name="Rectangle 140"/>
              <p:cNvSpPr>
                <a:spLocks noChangeArrowheads="1"/>
              </p:cNvSpPr>
              <p:nvPr/>
            </p:nvSpPr>
            <p:spPr bwMode="auto">
              <a:xfrm>
                <a:off x="4753" y="2731"/>
                <a:ext cx="86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08" name="Rectangle 141"/>
              <p:cNvSpPr>
                <a:spLocks noChangeArrowheads="1"/>
              </p:cNvSpPr>
              <p:nvPr/>
            </p:nvSpPr>
            <p:spPr bwMode="auto">
              <a:xfrm>
                <a:off x="5092" y="2720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272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09" name="Rectangle 142"/>
              <p:cNvSpPr>
                <a:spLocks noChangeArrowheads="1"/>
              </p:cNvSpPr>
              <p:nvPr/>
            </p:nvSpPr>
            <p:spPr bwMode="auto">
              <a:xfrm>
                <a:off x="-1456" y="2844"/>
                <a:ext cx="1774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МБОУ «Карабудахкентская СОШ№2»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10" name="Rectangle 143"/>
              <p:cNvSpPr>
                <a:spLocks noChangeArrowheads="1"/>
              </p:cNvSpPr>
              <p:nvPr/>
            </p:nvSpPr>
            <p:spPr bwMode="auto">
              <a:xfrm>
                <a:off x="349" y="2844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450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11" name="Rectangle 144"/>
              <p:cNvSpPr>
                <a:spLocks noChangeArrowheads="1"/>
              </p:cNvSpPr>
              <p:nvPr/>
            </p:nvSpPr>
            <p:spPr bwMode="auto">
              <a:xfrm>
                <a:off x="842" y="2855"/>
                <a:ext cx="185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905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12" name="Rectangle 145"/>
              <p:cNvSpPr>
                <a:spLocks noChangeArrowheads="1"/>
              </p:cNvSpPr>
              <p:nvPr/>
            </p:nvSpPr>
            <p:spPr bwMode="auto">
              <a:xfrm>
                <a:off x="2856" y="2855"/>
                <a:ext cx="86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13" name="Rectangle 146"/>
              <p:cNvSpPr>
                <a:spLocks noChangeArrowheads="1"/>
              </p:cNvSpPr>
              <p:nvPr/>
            </p:nvSpPr>
            <p:spPr bwMode="auto">
              <a:xfrm>
                <a:off x="3195" y="2844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905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14" name="Rectangle 147"/>
              <p:cNvSpPr>
                <a:spLocks noChangeArrowheads="1"/>
              </p:cNvSpPr>
              <p:nvPr/>
            </p:nvSpPr>
            <p:spPr bwMode="auto">
              <a:xfrm>
                <a:off x="4753" y="2855"/>
                <a:ext cx="86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15" name="Rectangle 148"/>
              <p:cNvSpPr>
                <a:spLocks noChangeArrowheads="1"/>
              </p:cNvSpPr>
              <p:nvPr/>
            </p:nvSpPr>
            <p:spPr bwMode="auto">
              <a:xfrm>
                <a:off x="5092" y="2844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905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16" name="Rectangle 149"/>
              <p:cNvSpPr>
                <a:spLocks noChangeArrowheads="1"/>
              </p:cNvSpPr>
              <p:nvPr/>
            </p:nvSpPr>
            <p:spPr bwMode="auto">
              <a:xfrm>
                <a:off x="-1456" y="2968"/>
                <a:ext cx="1774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МБОУ «Карабудахкентская СОШ№3»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17" name="Rectangle 150"/>
              <p:cNvSpPr>
                <a:spLocks noChangeArrowheads="1"/>
              </p:cNvSpPr>
              <p:nvPr/>
            </p:nvSpPr>
            <p:spPr bwMode="auto">
              <a:xfrm>
                <a:off x="349" y="2968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320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18" name="Rectangle 151"/>
              <p:cNvSpPr>
                <a:spLocks noChangeArrowheads="1"/>
              </p:cNvSpPr>
              <p:nvPr/>
            </p:nvSpPr>
            <p:spPr bwMode="auto">
              <a:xfrm>
                <a:off x="842" y="2979"/>
                <a:ext cx="185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632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19" name="Rectangle 152"/>
              <p:cNvSpPr>
                <a:spLocks noChangeArrowheads="1"/>
              </p:cNvSpPr>
              <p:nvPr/>
            </p:nvSpPr>
            <p:spPr bwMode="auto">
              <a:xfrm>
                <a:off x="2856" y="2979"/>
                <a:ext cx="86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20" name="Rectangle 153"/>
              <p:cNvSpPr>
                <a:spLocks noChangeArrowheads="1"/>
              </p:cNvSpPr>
              <p:nvPr/>
            </p:nvSpPr>
            <p:spPr bwMode="auto">
              <a:xfrm>
                <a:off x="3195" y="2968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632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21" name="Rectangle 154"/>
              <p:cNvSpPr>
                <a:spLocks noChangeArrowheads="1"/>
              </p:cNvSpPr>
              <p:nvPr/>
            </p:nvSpPr>
            <p:spPr bwMode="auto">
              <a:xfrm>
                <a:off x="4753" y="2979"/>
                <a:ext cx="86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22" name="Rectangle 155"/>
              <p:cNvSpPr>
                <a:spLocks noChangeArrowheads="1"/>
              </p:cNvSpPr>
              <p:nvPr/>
            </p:nvSpPr>
            <p:spPr bwMode="auto">
              <a:xfrm>
                <a:off x="5092" y="2968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632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23" name="Rectangle 156"/>
              <p:cNvSpPr>
                <a:spLocks noChangeArrowheads="1"/>
              </p:cNvSpPr>
              <p:nvPr/>
            </p:nvSpPr>
            <p:spPr bwMode="auto">
              <a:xfrm>
                <a:off x="-1456" y="3092"/>
                <a:ext cx="1774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МБОУ «Карабудахкентская СОШ№5»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24" name="Rectangle 157"/>
              <p:cNvSpPr>
                <a:spLocks noChangeArrowheads="1"/>
              </p:cNvSpPr>
              <p:nvPr/>
            </p:nvSpPr>
            <p:spPr bwMode="auto">
              <a:xfrm>
                <a:off x="349" y="3092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160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25" name="Rectangle 158"/>
              <p:cNvSpPr>
                <a:spLocks noChangeArrowheads="1"/>
              </p:cNvSpPr>
              <p:nvPr/>
            </p:nvSpPr>
            <p:spPr bwMode="auto">
              <a:xfrm>
                <a:off x="842" y="3103"/>
                <a:ext cx="185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296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26" name="Rectangle 159"/>
              <p:cNvSpPr>
                <a:spLocks noChangeArrowheads="1"/>
              </p:cNvSpPr>
              <p:nvPr/>
            </p:nvSpPr>
            <p:spPr bwMode="auto">
              <a:xfrm>
                <a:off x="2068" y="3103"/>
                <a:ext cx="86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27" name="Rectangle 160"/>
              <p:cNvSpPr>
                <a:spLocks noChangeArrowheads="1"/>
              </p:cNvSpPr>
              <p:nvPr/>
            </p:nvSpPr>
            <p:spPr bwMode="auto">
              <a:xfrm>
                <a:off x="2407" y="3092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296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28" name="Rectangle 161"/>
              <p:cNvSpPr>
                <a:spLocks noChangeArrowheads="1"/>
              </p:cNvSpPr>
              <p:nvPr/>
            </p:nvSpPr>
            <p:spPr bwMode="auto">
              <a:xfrm>
                <a:off x="5542" y="3103"/>
                <a:ext cx="86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29" name="Rectangle 162"/>
              <p:cNvSpPr>
                <a:spLocks noChangeArrowheads="1"/>
              </p:cNvSpPr>
              <p:nvPr/>
            </p:nvSpPr>
            <p:spPr bwMode="auto">
              <a:xfrm>
                <a:off x="5881" y="3092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296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30" name="Rectangle 163"/>
              <p:cNvSpPr>
                <a:spLocks noChangeArrowheads="1"/>
              </p:cNvSpPr>
              <p:nvPr/>
            </p:nvSpPr>
            <p:spPr bwMode="auto">
              <a:xfrm>
                <a:off x="-1456" y="3216"/>
                <a:ext cx="143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МБОУ «Ленинкентская СОШ»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31" name="Rectangle 164"/>
              <p:cNvSpPr>
                <a:spLocks noChangeArrowheads="1"/>
              </p:cNvSpPr>
              <p:nvPr/>
            </p:nvSpPr>
            <p:spPr bwMode="auto">
              <a:xfrm>
                <a:off x="349" y="3216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100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32" name="Rectangle 165"/>
              <p:cNvSpPr>
                <a:spLocks noChangeArrowheads="1"/>
              </p:cNvSpPr>
              <p:nvPr/>
            </p:nvSpPr>
            <p:spPr bwMode="auto">
              <a:xfrm>
                <a:off x="842" y="3227"/>
                <a:ext cx="185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165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33" name="Rectangle 166"/>
              <p:cNvSpPr>
                <a:spLocks noChangeArrowheads="1"/>
              </p:cNvSpPr>
              <p:nvPr/>
            </p:nvSpPr>
            <p:spPr bwMode="auto">
              <a:xfrm>
                <a:off x="2856" y="3227"/>
                <a:ext cx="86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34" name="Rectangle 167"/>
              <p:cNvSpPr>
                <a:spLocks noChangeArrowheads="1"/>
              </p:cNvSpPr>
              <p:nvPr/>
            </p:nvSpPr>
            <p:spPr bwMode="auto">
              <a:xfrm>
                <a:off x="3195" y="3216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165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35" name="Rectangle 168"/>
              <p:cNvSpPr>
                <a:spLocks noChangeArrowheads="1"/>
              </p:cNvSpPr>
              <p:nvPr/>
            </p:nvSpPr>
            <p:spPr bwMode="auto">
              <a:xfrm>
                <a:off x="4753" y="3227"/>
                <a:ext cx="86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36" name="Rectangle 169"/>
              <p:cNvSpPr>
                <a:spLocks noChangeArrowheads="1"/>
              </p:cNvSpPr>
              <p:nvPr/>
            </p:nvSpPr>
            <p:spPr bwMode="auto">
              <a:xfrm>
                <a:off x="5092" y="3216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165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37" name="Rectangle 170"/>
              <p:cNvSpPr>
                <a:spLocks noChangeArrowheads="1"/>
              </p:cNvSpPr>
              <p:nvPr/>
            </p:nvSpPr>
            <p:spPr bwMode="auto">
              <a:xfrm>
                <a:off x="-1456" y="3340"/>
                <a:ext cx="1238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МБОУ «Манасская СОШ»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38" name="Rectangle 171"/>
              <p:cNvSpPr>
                <a:spLocks noChangeArrowheads="1"/>
              </p:cNvSpPr>
              <p:nvPr/>
            </p:nvSpPr>
            <p:spPr bwMode="auto">
              <a:xfrm>
                <a:off x="349" y="3340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535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39" name="Rectangle 172"/>
              <p:cNvSpPr>
                <a:spLocks noChangeArrowheads="1"/>
              </p:cNvSpPr>
              <p:nvPr/>
            </p:nvSpPr>
            <p:spPr bwMode="auto">
              <a:xfrm>
                <a:off x="842" y="3351"/>
                <a:ext cx="185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945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40" name="Rectangle 173"/>
              <p:cNvSpPr>
                <a:spLocks noChangeArrowheads="1"/>
              </p:cNvSpPr>
              <p:nvPr/>
            </p:nvSpPr>
            <p:spPr bwMode="auto">
              <a:xfrm>
                <a:off x="1279" y="3351"/>
                <a:ext cx="86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41" name="Rectangle 174"/>
              <p:cNvSpPr>
                <a:spLocks noChangeArrowheads="1"/>
              </p:cNvSpPr>
              <p:nvPr/>
            </p:nvSpPr>
            <p:spPr bwMode="auto">
              <a:xfrm>
                <a:off x="1618" y="3340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945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42" name="Rectangle 175"/>
              <p:cNvSpPr>
                <a:spLocks noChangeArrowheads="1"/>
              </p:cNvSpPr>
              <p:nvPr/>
            </p:nvSpPr>
            <p:spPr bwMode="auto">
              <a:xfrm>
                <a:off x="-1456" y="3464"/>
                <a:ext cx="1435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МБОУ «Манаскентская СОШ»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43" name="Rectangle 176"/>
              <p:cNvSpPr>
                <a:spLocks noChangeArrowheads="1"/>
              </p:cNvSpPr>
              <p:nvPr/>
            </p:nvSpPr>
            <p:spPr bwMode="auto">
              <a:xfrm>
                <a:off x="349" y="3464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600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44" name="Rectangle 177"/>
              <p:cNvSpPr>
                <a:spLocks noChangeArrowheads="1"/>
              </p:cNvSpPr>
              <p:nvPr/>
            </p:nvSpPr>
            <p:spPr bwMode="auto">
              <a:xfrm>
                <a:off x="824" y="3475"/>
                <a:ext cx="234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1175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45" name="Rectangle 178"/>
              <p:cNvSpPr>
                <a:spLocks noChangeArrowheads="1"/>
              </p:cNvSpPr>
              <p:nvPr/>
            </p:nvSpPr>
            <p:spPr bwMode="auto">
              <a:xfrm>
                <a:off x="1279" y="3475"/>
                <a:ext cx="86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46" name="Rectangle 179"/>
              <p:cNvSpPr>
                <a:spLocks noChangeArrowheads="1"/>
              </p:cNvSpPr>
              <p:nvPr/>
            </p:nvSpPr>
            <p:spPr bwMode="auto">
              <a:xfrm>
                <a:off x="1593" y="3464"/>
                <a:ext cx="253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1175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47" name="Rectangle 180"/>
              <p:cNvSpPr>
                <a:spLocks noChangeArrowheads="1"/>
              </p:cNvSpPr>
              <p:nvPr/>
            </p:nvSpPr>
            <p:spPr bwMode="auto">
              <a:xfrm>
                <a:off x="6349" y="3458"/>
                <a:ext cx="92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48" name="Rectangle 181"/>
              <p:cNvSpPr>
                <a:spLocks noChangeArrowheads="1"/>
              </p:cNvSpPr>
              <p:nvPr/>
            </p:nvSpPr>
            <p:spPr bwMode="auto">
              <a:xfrm>
                <a:off x="6706" y="3464"/>
                <a:ext cx="253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1175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49" name="Rectangle 182"/>
              <p:cNvSpPr>
                <a:spLocks noChangeArrowheads="1"/>
              </p:cNvSpPr>
              <p:nvPr/>
            </p:nvSpPr>
            <p:spPr bwMode="auto">
              <a:xfrm>
                <a:off x="-1456" y="3588"/>
                <a:ext cx="1472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МБОУ «Параульская СОШ№1»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50" name="Rectangle 183"/>
              <p:cNvSpPr>
                <a:spLocks noChangeArrowheads="1"/>
              </p:cNvSpPr>
              <p:nvPr/>
            </p:nvSpPr>
            <p:spPr bwMode="auto">
              <a:xfrm>
                <a:off x="349" y="3588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320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51" name="Rectangle 184"/>
              <p:cNvSpPr>
                <a:spLocks noChangeArrowheads="1"/>
              </p:cNvSpPr>
              <p:nvPr/>
            </p:nvSpPr>
            <p:spPr bwMode="auto">
              <a:xfrm>
                <a:off x="842" y="3599"/>
                <a:ext cx="185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249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52" name="Rectangle 185"/>
              <p:cNvSpPr>
                <a:spLocks noChangeArrowheads="1"/>
              </p:cNvSpPr>
              <p:nvPr/>
            </p:nvSpPr>
            <p:spPr bwMode="auto">
              <a:xfrm>
                <a:off x="1279" y="3599"/>
                <a:ext cx="86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53" name="Rectangle 186"/>
              <p:cNvSpPr>
                <a:spLocks noChangeArrowheads="1"/>
              </p:cNvSpPr>
              <p:nvPr/>
            </p:nvSpPr>
            <p:spPr bwMode="auto">
              <a:xfrm>
                <a:off x="1618" y="3588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249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54" name="Rectangle 187"/>
              <p:cNvSpPr>
                <a:spLocks noChangeArrowheads="1"/>
              </p:cNvSpPr>
              <p:nvPr/>
            </p:nvSpPr>
            <p:spPr bwMode="auto">
              <a:xfrm>
                <a:off x="4753" y="3599"/>
                <a:ext cx="86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55" name="Rectangle 188"/>
              <p:cNvSpPr>
                <a:spLocks noChangeArrowheads="1"/>
              </p:cNvSpPr>
              <p:nvPr/>
            </p:nvSpPr>
            <p:spPr bwMode="auto">
              <a:xfrm>
                <a:off x="5092" y="3588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249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56" name="Rectangle 189"/>
              <p:cNvSpPr>
                <a:spLocks noChangeArrowheads="1"/>
              </p:cNvSpPr>
              <p:nvPr/>
            </p:nvSpPr>
            <p:spPr bwMode="auto">
              <a:xfrm>
                <a:off x="-1456" y="3712"/>
                <a:ext cx="1472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МБОУ «Параульская СОШ№2»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57" name="Rectangle 190"/>
              <p:cNvSpPr>
                <a:spLocks noChangeArrowheads="1"/>
              </p:cNvSpPr>
              <p:nvPr/>
            </p:nvSpPr>
            <p:spPr bwMode="auto">
              <a:xfrm>
                <a:off x="349" y="3712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620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58" name="Rectangle 191"/>
              <p:cNvSpPr>
                <a:spLocks noChangeArrowheads="1"/>
              </p:cNvSpPr>
              <p:nvPr/>
            </p:nvSpPr>
            <p:spPr bwMode="auto">
              <a:xfrm>
                <a:off x="842" y="3723"/>
                <a:ext cx="185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687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59" name="Rectangle 192"/>
              <p:cNvSpPr>
                <a:spLocks noChangeArrowheads="1"/>
              </p:cNvSpPr>
              <p:nvPr/>
            </p:nvSpPr>
            <p:spPr bwMode="auto">
              <a:xfrm>
                <a:off x="1279" y="3723"/>
                <a:ext cx="86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60" name="Rectangle 193"/>
              <p:cNvSpPr>
                <a:spLocks noChangeArrowheads="1"/>
              </p:cNvSpPr>
              <p:nvPr/>
            </p:nvSpPr>
            <p:spPr bwMode="auto">
              <a:xfrm>
                <a:off x="1618" y="3712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687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61" name="Rectangle 194"/>
              <p:cNvSpPr>
                <a:spLocks noChangeArrowheads="1"/>
              </p:cNvSpPr>
              <p:nvPr/>
            </p:nvSpPr>
            <p:spPr bwMode="auto">
              <a:xfrm>
                <a:off x="6349" y="3706"/>
                <a:ext cx="92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62" name="Rectangle 195"/>
              <p:cNvSpPr>
                <a:spLocks noChangeArrowheads="1"/>
              </p:cNvSpPr>
              <p:nvPr/>
            </p:nvSpPr>
            <p:spPr bwMode="auto">
              <a:xfrm>
                <a:off x="6731" y="3712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687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63" name="Rectangle 196"/>
              <p:cNvSpPr>
                <a:spLocks noChangeArrowheads="1"/>
              </p:cNvSpPr>
              <p:nvPr/>
            </p:nvSpPr>
            <p:spPr bwMode="auto">
              <a:xfrm>
                <a:off x="-1456" y="3836"/>
                <a:ext cx="1472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МБОУ «Параульская СОШ№3»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64" name="Rectangle 197"/>
              <p:cNvSpPr>
                <a:spLocks noChangeArrowheads="1"/>
              </p:cNvSpPr>
              <p:nvPr/>
            </p:nvSpPr>
            <p:spPr bwMode="auto">
              <a:xfrm>
                <a:off x="349" y="3836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200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65" name="Rectangle 198"/>
              <p:cNvSpPr>
                <a:spLocks noChangeArrowheads="1"/>
              </p:cNvSpPr>
              <p:nvPr/>
            </p:nvSpPr>
            <p:spPr bwMode="auto">
              <a:xfrm>
                <a:off x="842" y="3847"/>
                <a:ext cx="185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661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66" name="Rectangle 199"/>
              <p:cNvSpPr>
                <a:spLocks noChangeArrowheads="1"/>
              </p:cNvSpPr>
              <p:nvPr/>
            </p:nvSpPr>
            <p:spPr bwMode="auto">
              <a:xfrm>
                <a:off x="2068" y="3847"/>
                <a:ext cx="86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67" name="Rectangle 200"/>
              <p:cNvSpPr>
                <a:spLocks noChangeArrowheads="1"/>
              </p:cNvSpPr>
              <p:nvPr/>
            </p:nvSpPr>
            <p:spPr bwMode="auto">
              <a:xfrm>
                <a:off x="2407" y="3836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661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68" name="Rectangle 201"/>
              <p:cNvSpPr>
                <a:spLocks noChangeArrowheads="1"/>
              </p:cNvSpPr>
              <p:nvPr/>
            </p:nvSpPr>
            <p:spPr bwMode="auto">
              <a:xfrm>
                <a:off x="4753" y="3847"/>
                <a:ext cx="86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69" name="Rectangle 202"/>
              <p:cNvSpPr>
                <a:spLocks noChangeArrowheads="1"/>
              </p:cNvSpPr>
              <p:nvPr/>
            </p:nvSpPr>
            <p:spPr bwMode="auto">
              <a:xfrm>
                <a:off x="5092" y="3836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661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70" name="Rectangle 203"/>
              <p:cNvSpPr>
                <a:spLocks noChangeArrowheads="1"/>
              </p:cNvSpPr>
              <p:nvPr/>
            </p:nvSpPr>
            <p:spPr bwMode="auto">
              <a:xfrm>
                <a:off x="-1456" y="3959"/>
                <a:ext cx="1324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МБОУ «Сирагинская СОШ»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71" name="Rectangle 204"/>
              <p:cNvSpPr>
                <a:spLocks noChangeArrowheads="1"/>
              </p:cNvSpPr>
              <p:nvPr/>
            </p:nvSpPr>
            <p:spPr bwMode="auto">
              <a:xfrm>
                <a:off x="349" y="3959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120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" name="Group 406"/>
            <p:cNvGrpSpPr>
              <a:grpSpLocks/>
            </p:cNvGrpSpPr>
            <p:nvPr/>
          </p:nvGrpSpPr>
          <p:grpSpPr bwMode="auto">
            <a:xfrm>
              <a:off x="-1474" y="-63"/>
              <a:ext cx="8488" cy="4394"/>
              <a:chOff x="-1474" y="-63"/>
              <a:chExt cx="8488" cy="4394"/>
            </a:xfrm>
          </p:grpSpPr>
          <p:sp>
            <p:nvSpPr>
              <p:cNvPr id="9272" name="Rectangle 206"/>
              <p:cNvSpPr>
                <a:spLocks noChangeArrowheads="1"/>
              </p:cNvSpPr>
              <p:nvPr/>
            </p:nvSpPr>
            <p:spPr bwMode="auto">
              <a:xfrm>
                <a:off x="867" y="3971"/>
                <a:ext cx="136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78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73" name="Rectangle 207"/>
              <p:cNvSpPr>
                <a:spLocks noChangeArrowheads="1"/>
              </p:cNvSpPr>
              <p:nvPr/>
            </p:nvSpPr>
            <p:spPr bwMode="auto">
              <a:xfrm>
                <a:off x="2856" y="3971"/>
                <a:ext cx="86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74" name="Rectangle 208"/>
              <p:cNvSpPr>
                <a:spLocks noChangeArrowheads="1"/>
              </p:cNvSpPr>
              <p:nvPr/>
            </p:nvSpPr>
            <p:spPr bwMode="auto">
              <a:xfrm>
                <a:off x="3220" y="3959"/>
                <a:ext cx="148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78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75" name="Rectangle 209"/>
              <p:cNvSpPr>
                <a:spLocks noChangeArrowheads="1"/>
              </p:cNvSpPr>
              <p:nvPr/>
            </p:nvSpPr>
            <p:spPr bwMode="auto">
              <a:xfrm>
                <a:off x="4753" y="3971"/>
                <a:ext cx="86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76" name="Rectangle 210"/>
              <p:cNvSpPr>
                <a:spLocks noChangeArrowheads="1"/>
              </p:cNvSpPr>
              <p:nvPr/>
            </p:nvSpPr>
            <p:spPr bwMode="auto">
              <a:xfrm>
                <a:off x="5117" y="3959"/>
                <a:ext cx="148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78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77" name="Rectangle 211"/>
              <p:cNvSpPr>
                <a:spLocks noChangeArrowheads="1"/>
              </p:cNvSpPr>
              <p:nvPr/>
            </p:nvSpPr>
            <p:spPr bwMode="auto">
              <a:xfrm>
                <a:off x="-1456" y="4083"/>
                <a:ext cx="1540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МБОУ «Уллубийаульская СОШ»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78" name="Rectangle 212"/>
              <p:cNvSpPr>
                <a:spLocks noChangeArrowheads="1"/>
              </p:cNvSpPr>
              <p:nvPr/>
            </p:nvSpPr>
            <p:spPr bwMode="auto">
              <a:xfrm>
                <a:off x="349" y="4083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610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79" name="Rectangle 213"/>
              <p:cNvSpPr>
                <a:spLocks noChangeArrowheads="1"/>
              </p:cNvSpPr>
              <p:nvPr/>
            </p:nvSpPr>
            <p:spPr bwMode="auto">
              <a:xfrm>
                <a:off x="842" y="4095"/>
                <a:ext cx="185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882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80" name="Rectangle 214"/>
              <p:cNvSpPr>
                <a:spLocks noChangeArrowheads="1"/>
              </p:cNvSpPr>
              <p:nvPr/>
            </p:nvSpPr>
            <p:spPr bwMode="auto">
              <a:xfrm>
                <a:off x="1279" y="4095"/>
                <a:ext cx="86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81" name="Rectangle 215"/>
              <p:cNvSpPr>
                <a:spLocks noChangeArrowheads="1"/>
              </p:cNvSpPr>
              <p:nvPr/>
            </p:nvSpPr>
            <p:spPr bwMode="auto">
              <a:xfrm>
                <a:off x="1618" y="4083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882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82" name="Rectangle 216"/>
              <p:cNvSpPr>
                <a:spLocks noChangeArrowheads="1"/>
              </p:cNvSpPr>
              <p:nvPr/>
            </p:nvSpPr>
            <p:spPr bwMode="auto">
              <a:xfrm>
                <a:off x="6349" y="4089"/>
                <a:ext cx="92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83" name="Rectangle 217"/>
              <p:cNvSpPr>
                <a:spLocks noChangeArrowheads="1"/>
              </p:cNvSpPr>
              <p:nvPr/>
            </p:nvSpPr>
            <p:spPr bwMode="auto">
              <a:xfrm>
                <a:off x="6724" y="4089"/>
                <a:ext cx="197" cy="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882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84" name="Rectangle 218"/>
              <p:cNvSpPr>
                <a:spLocks noChangeArrowheads="1"/>
              </p:cNvSpPr>
              <p:nvPr/>
            </p:nvSpPr>
            <p:spPr bwMode="auto">
              <a:xfrm>
                <a:off x="-1456" y="4207"/>
                <a:ext cx="326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Итого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85" name="Rectangle 219"/>
              <p:cNvSpPr>
                <a:spLocks noChangeArrowheads="1"/>
              </p:cNvSpPr>
              <p:nvPr/>
            </p:nvSpPr>
            <p:spPr bwMode="auto">
              <a:xfrm>
                <a:off x="497" y="4207"/>
                <a:ext cx="253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9912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86" name="Rectangle 220"/>
              <p:cNvSpPr>
                <a:spLocks noChangeArrowheads="1"/>
              </p:cNvSpPr>
              <p:nvPr/>
            </p:nvSpPr>
            <p:spPr bwMode="auto">
              <a:xfrm>
                <a:off x="842" y="4213"/>
                <a:ext cx="290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14774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87" name="Rectangle 221"/>
              <p:cNvSpPr>
                <a:spLocks noChangeArrowheads="1"/>
              </p:cNvSpPr>
              <p:nvPr/>
            </p:nvSpPr>
            <p:spPr bwMode="auto">
              <a:xfrm>
                <a:off x="1249" y="4213"/>
                <a:ext cx="142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17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88" name="Rectangle 222"/>
              <p:cNvSpPr>
                <a:spLocks noChangeArrowheads="1"/>
              </p:cNvSpPr>
              <p:nvPr/>
            </p:nvSpPr>
            <p:spPr bwMode="auto">
              <a:xfrm>
                <a:off x="1569" y="4213"/>
                <a:ext cx="290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11035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89" name="Rectangle 223"/>
              <p:cNvSpPr>
                <a:spLocks noChangeArrowheads="1"/>
              </p:cNvSpPr>
              <p:nvPr/>
            </p:nvSpPr>
            <p:spPr bwMode="auto">
              <a:xfrm>
                <a:off x="2062" y="4207"/>
                <a:ext cx="92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4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90" name="Rectangle 224"/>
              <p:cNvSpPr>
                <a:spLocks noChangeArrowheads="1"/>
              </p:cNvSpPr>
              <p:nvPr/>
            </p:nvSpPr>
            <p:spPr bwMode="auto">
              <a:xfrm>
                <a:off x="2382" y="4207"/>
                <a:ext cx="253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1452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91" name="Rectangle 225"/>
              <p:cNvSpPr>
                <a:spLocks noChangeArrowheads="1"/>
              </p:cNvSpPr>
              <p:nvPr/>
            </p:nvSpPr>
            <p:spPr bwMode="auto">
              <a:xfrm>
                <a:off x="2850" y="4213"/>
                <a:ext cx="92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7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92" name="Rectangle 226"/>
              <p:cNvSpPr>
                <a:spLocks noChangeArrowheads="1"/>
              </p:cNvSpPr>
              <p:nvPr/>
            </p:nvSpPr>
            <p:spPr bwMode="auto">
              <a:xfrm>
                <a:off x="3170" y="4207"/>
                <a:ext cx="253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2287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93" name="Rectangle 227"/>
              <p:cNvSpPr>
                <a:spLocks noChangeArrowheads="1"/>
              </p:cNvSpPr>
              <p:nvPr/>
            </p:nvSpPr>
            <p:spPr bwMode="auto">
              <a:xfrm>
                <a:off x="4723" y="4213"/>
                <a:ext cx="142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10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94" name="Rectangle 228"/>
              <p:cNvSpPr>
                <a:spLocks noChangeArrowheads="1"/>
              </p:cNvSpPr>
              <p:nvPr/>
            </p:nvSpPr>
            <p:spPr bwMode="auto">
              <a:xfrm>
                <a:off x="5068" y="4213"/>
                <a:ext cx="240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3651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95" name="Rectangle 229"/>
              <p:cNvSpPr>
                <a:spLocks noChangeArrowheads="1"/>
              </p:cNvSpPr>
              <p:nvPr/>
            </p:nvSpPr>
            <p:spPr bwMode="auto">
              <a:xfrm>
                <a:off x="5536" y="4213"/>
                <a:ext cx="92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4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96" name="Rectangle 230"/>
              <p:cNvSpPr>
                <a:spLocks noChangeArrowheads="1"/>
              </p:cNvSpPr>
              <p:nvPr/>
            </p:nvSpPr>
            <p:spPr bwMode="auto">
              <a:xfrm>
                <a:off x="5856" y="4213"/>
                <a:ext cx="240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1047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97" name="Rectangle 231"/>
              <p:cNvSpPr>
                <a:spLocks noChangeArrowheads="1"/>
              </p:cNvSpPr>
              <p:nvPr/>
            </p:nvSpPr>
            <p:spPr bwMode="auto">
              <a:xfrm>
                <a:off x="6349" y="4213"/>
                <a:ext cx="92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6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98" name="Rectangle 232"/>
              <p:cNvSpPr>
                <a:spLocks noChangeArrowheads="1"/>
              </p:cNvSpPr>
              <p:nvPr/>
            </p:nvSpPr>
            <p:spPr bwMode="auto">
              <a:xfrm>
                <a:off x="6700" y="4213"/>
                <a:ext cx="240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5226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99" name="Rectangle 233"/>
              <p:cNvSpPr>
                <a:spLocks noChangeArrowheads="1"/>
              </p:cNvSpPr>
              <p:nvPr/>
            </p:nvSpPr>
            <p:spPr bwMode="auto">
              <a:xfrm>
                <a:off x="4649" y="286"/>
                <a:ext cx="69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Ветхие школы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00" name="Rectangle 234"/>
              <p:cNvSpPr>
                <a:spLocks noChangeArrowheads="1"/>
              </p:cNvSpPr>
              <p:nvPr/>
            </p:nvSpPr>
            <p:spPr bwMode="auto">
              <a:xfrm>
                <a:off x="5511" y="236"/>
                <a:ext cx="585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Аварийные 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01" name="Rectangle 235"/>
              <p:cNvSpPr>
                <a:spLocks noChangeArrowheads="1"/>
              </p:cNvSpPr>
              <p:nvPr/>
            </p:nvSpPr>
            <p:spPr bwMode="auto">
              <a:xfrm>
                <a:off x="5610" y="343"/>
                <a:ext cx="363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школы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02" name="Rectangle 236"/>
              <p:cNvSpPr>
                <a:spLocks noChangeArrowheads="1"/>
              </p:cNvSpPr>
              <p:nvPr/>
            </p:nvSpPr>
            <p:spPr bwMode="auto">
              <a:xfrm>
                <a:off x="6398" y="185"/>
                <a:ext cx="45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Требуют 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03" name="Rectangle 237"/>
              <p:cNvSpPr>
                <a:spLocks noChangeArrowheads="1"/>
              </p:cNvSpPr>
              <p:nvPr/>
            </p:nvSpPr>
            <p:spPr bwMode="auto">
              <a:xfrm>
                <a:off x="6281" y="292"/>
                <a:ext cx="690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капитального 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04" name="Rectangle 238"/>
              <p:cNvSpPr>
                <a:spLocks noChangeArrowheads="1"/>
              </p:cNvSpPr>
              <p:nvPr/>
            </p:nvSpPr>
            <p:spPr bwMode="auto">
              <a:xfrm>
                <a:off x="6404" y="399"/>
                <a:ext cx="413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ремонта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05" name="Rectangle 239"/>
              <p:cNvSpPr>
                <a:spLocks noChangeArrowheads="1"/>
              </p:cNvSpPr>
              <p:nvPr/>
            </p:nvSpPr>
            <p:spPr bwMode="auto">
              <a:xfrm>
                <a:off x="593" y="5"/>
                <a:ext cx="474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Сведения о физическом состоянии </a:t>
                </a:r>
                <a:r>
                  <a:rPr kumimoji="0" lang="ru-RU" altLang="ru-RU" sz="1600" b="1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r>
                  <a:rPr kumimoji="0" lang="ru-RU" altLang="ru-RU" sz="1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ОО </a:t>
                </a:r>
                <a:r>
                  <a:rPr kumimoji="0" lang="ru-RU" altLang="ru-RU" sz="1600" b="1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Карабудахкентского</a:t>
                </a:r>
                <a:r>
                  <a:rPr kumimoji="0" lang="ru-RU" altLang="ru-RU" sz="1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района на 01.01.2023</a:t>
                </a:r>
                <a:endPara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9306" name="Rectangle 240"/>
              <p:cNvSpPr>
                <a:spLocks noChangeArrowheads="1"/>
              </p:cNvSpPr>
              <p:nvPr/>
            </p:nvSpPr>
            <p:spPr bwMode="auto">
              <a:xfrm>
                <a:off x="1138" y="286"/>
                <a:ext cx="795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Типовые школы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07" name="Rectangle 241"/>
              <p:cNvSpPr>
                <a:spLocks noChangeArrowheads="1"/>
              </p:cNvSpPr>
              <p:nvPr/>
            </p:nvSpPr>
            <p:spPr bwMode="auto">
              <a:xfrm>
                <a:off x="1957" y="236"/>
                <a:ext cx="715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Приспособлен-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08" name="Rectangle 242"/>
              <p:cNvSpPr>
                <a:spLocks noChangeArrowheads="1"/>
              </p:cNvSpPr>
              <p:nvPr/>
            </p:nvSpPr>
            <p:spPr bwMode="auto">
              <a:xfrm>
                <a:off x="2031" y="343"/>
                <a:ext cx="567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ные школы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09" name="Rectangle 243"/>
              <p:cNvSpPr>
                <a:spLocks noChangeArrowheads="1"/>
              </p:cNvSpPr>
              <p:nvPr/>
            </p:nvSpPr>
            <p:spPr bwMode="auto">
              <a:xfrm>
                <a:off x="2696" y="236"/>
                <a:ext cx="84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Сборно-щитовые 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10" name="Rectangle 244"/>
              <p:cNvSpPr>
                <a:spLocks noChangeArrowheads="1"/>
              </p:cNvSpPr>
              <p:nvPr/>
            </p:nvSpPr>
            <p:spPr bwMode="auto">
              <a:xfrm>
                <a:off x="2924" y="343"/>
                <a:ext cx="363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школы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11" name="Rectangle 245"/>
              <p:cNvSpPr>
                <a:spLocks noChangeArrowheads="1"/>
              </p:cNvSpPr>
              <p:nvPr/>
            </p:nvSpPr>
            <p:spPr bwMode="auto">
              <a:xfrm>
                <a:off x="3540" y="236"/>
                <a:ext cx="733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Арендованные 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12" name="Rectangle 246"/>
              <p:cNvSpPr>
                <a:spLocks noChangeArrowheads="1"/>
              </p:cNvSpPr>
              <p:nvPr/>
            </p:nvSpPr>
            <p:spPr bwMode="auto">
              <a:xfrm>
                <a:off x="3712" y="343"/>
                <a:ext cx="363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школы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13" name="Rectangle 247"/>
              <p:cNvSpPr>
                <a:spLocks noChangeArrowheads="1"/>
              </p:cNvSpPr>
              <p:nvPr/>
            </p:nvSpPr>
            <p:spPr bwMode="auto">
              <a:xfrm>
                <a:off x="4365" y="360"/>
                <a:ext cx="185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Из 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14" name="Rectangle 248"/>
              <p:cNvSpPr>
                <a:spLocks noChangeArrowheads="1"/>
              </p:cNvSpPr>
              <p:nvPr/>
            </p:nvSpPr>
            <p:spPr bwMode="auto">
              <a:xfrm>
                <a:off x="4322" y="467"/>
                <a:ext cx="240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них: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15" name="Rectangle 249"/>
              <p:cNvSpPr>
                <a:spLocks noChangeArrowheads="1"/>
              </p:cNvSpPr>
              <p:nvPr/>
            </p:nvSpPr>
            <p:spPr bwMode="auto">
              <a:xfrm>
                <a:off x="-981" y="360"/>
                <a:ext cx="727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Наименование 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16" name="Rectangle 250"/>
              <p:cNvSpPr>
                <a:spLocks noChangeArrowheads="1"/>
              </p:cNvSpPr>
              <p:nvPr/>
            </p:nvSpPr>
            <p:spPr bwMode="auto">
              <a:xfrm>
                <a:off x="-1419" y="467"/>
                <a:ext cx="1608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общеобразовательных учреждений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17" name="Rectangle 251"/>
              <p:cNvSpPr>
                <a:spLocks noChangeArrowheads="1"/>
              </p:cNvSpPr>
              <p:nvPr/>
            </p:nvSpPr>
            <p:spPr bwMode="auto">
              <a:xfrm>
                <a:off x="189" y="303"/>
                <a:ext cx="55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Проектная 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18" name="Rectangle 252"/>
              <p:cNvSpPr>
                <a:spLocks noChangeArrowheads="1"/>
              </p:cNvSpPr>
              <p:nvPr/>
            </p:nvSpPr>
            <p:spPr bwMode="auto">
              <a:xfrm>
                <a:off x="214" y="410"/>
                <a:ext cx="542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мощность  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19" name="Rectangle 253"/>
              <p:cNvSpPr>
                <a:spLocks noChangeArrowheads="1"/>
              </p:cNvSpPr>
              <p:nvPr/>
            </p:nvSpPr>
            <p:spPr bwMode="auto">
              <a:xfrm>
                <a:off x="238" y="517"/>
                <a:ext cx="443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(уч.мест)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20" name="Rectangle 254"/>
              <p:cNvSpPr>
                <a:spLocks noChangeArrowheads="1"/>
              </p:cNvSpPr>
              <p:nvPr/>
            </p:nvSpPr>
            <p:spPr bwMode="auto">
              <a:xfrm>
                <a:off x="731" y="360"/>
                <a:ext cx="39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Числен.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21" name="Rectangle 255"/>
              <p:cNvSpPr>
                <a:spLocks noChangeArrowheads="1"/>
              </p:cNvSpPr>
              <p:nvPr/>
            </p:nvSpPr>
            <p:spPr bwMode="auto">
              <a:xfrm>
                <a:off x="799" y="467"/>
                <a:ext cx="277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уч-ся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22" name="Rectangle 256"/>
              <p:cNvSpPr>
                <a:spLocks noChangeArrowheads="1"/>
              </p:cNvSpPr>
              <p:nvPr/>
            </p:nvSpPr>
            <p:spPr bwMode="auto">
              <a:xfrm>
                <a:off x="-1474" y="-63"/>
                <a:ext cx="6" cy="1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23" name="Line 257"/>
              <p:cNvSpPr>
                <a:spLocks noChangeShapeType="1"/>
              </p:cNvSpPr>
              <p:nvPr/>
            </p:nvSpPr>
            <p:spPr bwMode="auto">
              <a:xfrm>
                <a:off x="-1468" y="-63"/>
                <a:ext cx="848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24" name="Rectangle 258"/>
              <p:cNvSpPr>
                <a:spLocks noChangeArrowheads="1"/>
              </p:cNvSpPr>
              <p:nvPr/>
            </p:nvSpPr>
            <p:spPr bwMode="auto">
              <a:xfrm>
                <a:off x="-1468" y="-63"/>
                <a:ext cx="848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25" name="Rectangle 259"/>
              <p:cNvSpPr>
                <a:spLocks noChangeArrowheads="1"/>
              </p:cNvSpPr>
              <p:nvPr/>
            </p:nvSpPr>
            <p:spPr bwMode="auto">
              <a:xfrm>
                <a:off x="7008" y="-63"/>
                <a:ext cx="6" cy="1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26" name="Rectangle 260"/>
              <p:cNvSpPr>
                <a:spLocks noChangeArrowheads="1"/>
              </p:cNvSpPr>
              <p:nvPr/>
            </p:nvSpPr>
            <p:spPr bwMode="auto">
              <a:xfrm>
                <a:off x="140" y="-63"/>
                <a:ext cx="6" cy="1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27" name="Rectangle 261"/>
              <p:cNvSpPr>
                <a:spLocks noChangeArrowheads="1"/>
              </p:cNvSpPr>
              <p:nvPr/>
            </p:nvSpPr>
            <p:spPr bwMode="auto">
              <a:xfrm>
                <a:off x="707" y="-63"/>
                <a:ext cx="6" cy="1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28" name="Rectangle 262"/>
              <p:cNvSpPr>
                <a:spLocks noChangeArrowheads="1"/>
              </p:cNvSpPr>
              <p:nvPr/>
            </p:nvSpPr>
            <p:spPr bwMode="auto">
              <a:xfrm>
                <a:off x="1101" y="-63"/>
                <a:ext cx="6" cy="1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29" name="Rectangle 263"/>
              <p:cNvSpPr>
                <a:spLocks noChangeArrowheads="1"/>
              </p:cNvSpPr>
              <p:nvPr/>
            </p:nvSpPr>
            <p:spPr bwMode="auto">
              <a:xfrm>
                <a:off x="1889" y="-63"/>
                <a:ext cx="6" cy="1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30" name="Rectangle 264"/>
              <p:cNvSpPr>
                <a:spLocks noChangeArrowheads="1"/>
              </p:cNvSpPr>
              <p:nvPr/>
            </p:nvSpPr>
            <p:spPr bwMode="auto">
              <a:xfrm>
                <a:off x="2678" y="-63"/>
                <a:ext cx="6" cy="1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31" name="Rectangle 265"/>
              <p:cNvSpPr>
                <a:spLocks noChangeArrowheads="1"/>
              </p:cNvSpPr>
              <p:nvPr/>
            </p:nvSpPr>
            <p:spPr bwMode="auto">
              <a:xfrm>
                <a:off x="3466" y="-63"/>
                <a:ext cx="6" cy="1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32" name="Rectangle 266"/>
              <p:cNvSpPr>
                <a:spLocks noChangeArrowheads="1"/>
              </p:cNvSpPr>
              <p:nvPr/>
            </p:nvSpPr>
            <p:spPr bwMode="auto">
              <a:xfrm>
                <a:off x="4254" y="-63"/>
                <a:ext cx="7" cy="1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33" name="Rectangle 267"/>
              <p:cNvSpPr>
                <a:spLocks noChangeArrowheads="1"/>
              </p:cNvSpPr>
              <p:nvPr/>
            </p:nvSpPr>
            <p:spPr bwMode="auto">
              <a:xfrm>
                <a:off x="4575" y="-63"/>
                <a:ext cx="6" cy="1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34" name="Rectangle 268"/>
              <p:cNvSpPr>
                <a:spLocks noChangeArrowheads="1"/>
              </p:cNvSpPr>
              <p:nvPr/>
            </p:nvSpPr>
            <p:spPr bwMode="auto">
              <a:xfrm>
                <a:off x="5363" y="-63"/>
                <a:ext cx="6" cy="1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35" name="Rectangle 269"/>
              <p:cNvSpPr>
                <a:spLocks noChangeArrowheads="1"/>
              </p:cNvSpPr>
              <p:nvPr/>
            </p:nvSpPr>
            <p:spPr bwMode="auto">
              <a:xfrm>
                <a:off x="6152" y="-63"/>
                <a:ext cx="6" cy="1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36" name="Line 270"/>
              <p:cNvSpPr>
                <a:spLocks noChangeShapeType="1"/>
              </p:cNvSpPr>
              <p:nvPr/>
            </p:nvSpPr>
            <p:spPr bwMode="auto">
              <a:xfrm>
                <a:off x="-1468" y="191"/>
                <a:ext cx="848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37" name="Rectangle 271"/>
              <p:cNvSpPr>
                <a:spLocks noChangeArrowheads="1"/>
              </p:cNvSpPr>
              <p:nvPr/>
            </p:nvSpPr>
            <p:spPr bwMode="auto">
              <a:xfrm>
                <a:off x="-1468" y="191"/>
                <a:ext cx="8482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38" name="Rectangle 272"/>
              <p:cNvSpPr>
                <a:spLocks noChangeArrowheads="1"/>
              </p:cNvSpPr>
              <p:nvPr/>
            </p:nvSpPr>
            <p:spPr bwMode="auto">
              <a:xfrm>
                <a:off x="1495" y="-63"/>
                <a:ext cx="6" cy="1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39" name="Rectangle 273"/>
              <p:cNvSpPr>
                <a:spLocks noChangeArrowheads="1"/>
              </p:cNvSpPr>
              <p:nvPr/>
            </p:nvSpPr>
            <p:spPr bwMode="auto">
              <a:xfrm>
                <a:off x="2283" y="-63"/>
                <a:ext cx="7" cy="1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40" name="Rectangle 274"/>
              <p:cNvSpPr>
                <a:spLocks noChangeArrowheads="1"/>
              </p:cNvSpPr>
              <p:nvPr/>
            </p:nvSpPr>
            <p:spPr bwMode="auto">
              <a:xfrm>
                <a:off x="3072" y="-63"/>
                <a:ext cx="6" cy="1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41" name="Rectangle 275"/>
              <p:cNvSpPr>
                <a:spLocks noChangeArrowheads="1"/>
              </p:cNvSpPr>
              <p:nvPr/>
            </p:nvSpPr>
            <p:spPr bwMode="auto">
              <a:xfrm>
                <a:off x="3860" y="-63"/>
                <a:ext cx="6" cy="1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42" name="Line 276"/>
              <p:cNvSpPr>
                <a:spLocks noChangeShapeType="1"/>
              </p:cNvSpPr>
              <p:nvPr/>
            </p:nvSpPr>
            <p:spPr bwMode="auto">
              <a:xfrm>
                <a:off x="1107" y="478"/>
                <a:ext cx="315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43" name="Rectangle 277"/>
              <p:cNvSpPr>
                <a:spLocks noChangeArrowheads="1"/>
              </p:cNvSpPr>
              <p:nvPr/>
            </p:nvSpPr>
            <p:spPr bwMode="auto">
              <a:xfrm>
                <a:off x="1107" y="478"/>
                <a:ext cx="315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44" name="Rectangle 278"/>
              <p:cNvSpPr>
                <a:spLocks noChangeArrowheads="1"/>
              </p:cNvSpPr>
              <p:nvPr/>
            </p:nvSpPr>
            <p:spPr bwMode="auto">
              <a:xfrm>
                <a:off x="4969" y="-63"/>
                <a:ext cx="6" cy="1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45" name="Rectangle 279"/>
              <p:cNvSpPr>
                <a:spLocks noChangeArrowheads="1"/>
              </p:cNvSpPr>
              <p:nvPr/>
            </p:nvSpPr>
            <p:spPr bwMode="auto">
              <a:xfrm>
                <a:off x="5757" y="-63"/>
                <a:ext cx="7" cy="1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46" name="Rectangle 280"/>
              <p:cNvSpPr>
                <a:spLocks noChangeArrowheads="1"/>
              </p:cNvSpPr>
              <p:nvPr/>
            </p:nvSpPr>
            <p:spPr bwMode="auto">
              <a:xfrm>
                <a:off x="6589" y="-63"/>
                <a:ext cx="6" cy="1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47" name="Line 281"/>
              <p:cNvSpPr>
                <a:spLocks noChangeShapeType="1"/>
              </p:cNvSpPr>
              <p:nvPr/>
            </p:nvSpPr>
            <p:spPr bwMode="auto">
              <a:xfrm>
                <a:off x="4581" y="478"/>
                <a:ext cx="243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48" name="Rectangle 282"/>
              <p:cNvSpPr>
                <a:spLocks noChangeArrowheads="1"/>
              </p:cNvSpPr>
              <p:nvPr/>
            </p:nvSpPr>
            <p:spPr bwMode="auto">
              <a:xfrm>
                <a:off x="4581" y="478"/>
                <a:ext cx="243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49" name="Line 283"/>
              <p:cNvSpPr>
                <a:spLocks noChangeShapeType="1"/>
              </p:cNvSpPr>
              <p:nvPr/>
            </p:nvSpPr>
            <p:spPr bwMode="auto">
              <a:xfrm>
                <a:off x="-1468" y="726"/>
                <a:ext cx="848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50" name="Rectangle 284"/>
              <p:cNvSpPr>
                <a:spLocks noChangeArrowheads="1"/>
              </p:cNvSpPr>
              <p:nvPr/>
            </p:nvSpPr>
            <p:spPr bwMode="auto">
              <a:xfrm>
                <a:off x="-1468" y="726"/>
                <a:ext cx="8482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51" name="Line 285"/>
              <p:cNvSpPr>
                <a:spLocks noChangeShapeType="1"/>
              </p:cNvSpPr>
              <p:nvPr/>
            </p:nvSpPr>
            <p:spPr bwMode="auto">
              <a:xfrm>
                <a:off x="-1468" y="850"/>
                <a:ext cx="848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52" name="Rectangle 286"/>
              <p:cNvSpPr>
                <a:spLocks noChangeArrowheads="1"/>
              </p:cNvSpPr>
              <p:nvPr/>
            </p:nvSpPr>
            <p:spPr bwMode="auto">
              <a:xfrm>
                <a:off x="-1468" y="850"/>
                <a:ext cx="8482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53" name="Line 287"/>
              <p:cNvSpPr>
                <a:spLocks noChangeShapeType="1"/>
              </p:cNvSpPr>
              <p:nvPr/>
            </p:nvSpPr>
            <p:spPr bwMode="auto">
              <a:xfrm>
                <a:off x="-1468" y="974"/>
                <a:ext cx="848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54" name="Rectangle 288"/>
              <p:cNvSpPr>
                <a:spLocks noChangeArrowheads="1"/>
              </p:cNvSpPr>
              <p:nvPr/>
            </p:nvSpPr>
            <p:spPr bwMode="auto">
              <a:xfrm>
                <a:off x="-1468" y="974"/>
                <a:ext cx="8482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55" name="Line 289"/>
              <p:cNvSpPr>
                <a:spLocks noChangeShapeType="1"/>
              </p:cNvSpPr>
              <p:nvPr/>
            </p:nvSpPr>
            <p:spPr bwMode="auto">
              <a:xfrm>
                <a:off x="-1468" y="1098"/>
                <a:ext cx="848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56" name="Rectangle 290"/>
              <p:cNvSpPr>
                <a:spLocks noChangeArrowheads="1"/>
              </p:cNvSpPr>
              <p:nvPr/>
            </p:nvSpPr>
            <p:spPr bwMode="auto">
              <a:xfrm>
                <a:off x="-1468" y="1098"/>
                <a:ext cx="8482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57" name="Line 291"/>
              <p:cNvSpPr>
                <a:spLocks noChangeShapeType="1"/>
              </p:cNvSpPr>
              <p:nvPr/>
            </p:nvSpPr>
            <p:spPr bwMode="auto">
              <a:xfrm>
                <a:off x="-1468" y="1221"/>
                <a:ext cx="848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58" name="Rectangle 292"/>
              <p:cNvSpPr>
                <a:spLocks noChangeArrowheads="1"/>
              </p:cNvSpPr>
              <p:nvPr/>
            </p:nvSpPr>
            <p:spPr bwMode="auto">
              <a:xfrm>
                <a:off x="-1468" y="1221"/>
                <a:ext cx="848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59" name="Line 293"/>
              <p:cNvSpPr>
                <a:spLocks noChangeShapeType="1"/>
              </p:cNvSpPr>
              <p:nvPr/>
            </p:nvSpPr>
            <p:spPr bwMode="auto">
              <a:xfrm>
                <a:off x="-1468" y="1345"/>
                <a:ext cx="848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60" name="Rectangle 294"/>
              <p:cNvSpPr>
                <a:spLocks noChangeArrowheads="1"/>
              </p:cNvSpPr>
              <p:nvPr/>
            </p:nvSpPr>
            <p:spPr bwMode="auto">
              <a:xfrm>
                <a:off x="-1468" y="1345"/>
                <a:ext cx="848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61" name="Line 295"/>
              <p:cNvSpPr>
                <a:spLocks noChangeShapeType="1"/>
              </p:cNvSpPr>
              <p:nvPr/>
            </p:nvSpPr>
            <p:spPr bwMode="auto">
              <a:xfrm>
                <a:off x="-1468" y="1469"/>
                <a:ext cx="848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62" name="Rectangle 296"/>
              <p:cNvSpPr>
                <a:spLocks noChangeArrowheads="1"/>
              </p:cNvSpPr>
              <p:nvPr/>
            </p:nvSpPr>
            <p:spPr bwMode="auto">
              <a:xfrm>
                <a:off x="-1468" y="1469"/>
                <a:ext cx="848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63" name="Line 297"/>
              <p:cNvSpPr>
                <a:spLocks noChangeShapeType="1"/>
              </p:cNvSpPr>
              <p:nvPr/>
            </p:nvSpPr>
            <p:spPr bwMode="auto">
              <a:xfrm>
                <a:off x="-1468" y="1593"/>
                <a:ext cx="848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64" name="Rectangle 298"/>
              <p:cNvSpPr>
                <a:spLocks noChangeArrowheads="1"/>
              </p:cNvSpPr>
              <p:nvPr/>
            </p:nvSpPr>
            <p:spPr bwMode="auto">
              <a:xfrm>
                <a:off x="-1468" y="1593"/>
                <a:ext cx="848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65" name="Line 299"/>
              <p:cNvSpPr>
                <a:spLocks noChangeShapeType="1"/>
              </p:cNvSpPr>
              <p:nvPr/>
            </p:nvSpPr>
            <p:spPr bwMode="auto">
              <a:xfrm>
                <a:off x="-1468" y="1717"/>
                <a:ext cx="848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66" name="Rectangle 300"/>
              <p:cNvSpPr>
                <a:spLocks noChangeArrowheads="1"/>
              </p:cNvSpPr>
              <p:nvPr/>
            </p:nvSpPr>
            <p:spPr bwMode="auto">
              <a:xfrm>
                <a:off x="-1468" y="1717"/>
                <a:ext cx="848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67" name="Line 301"/>
              <p:cNvSpPr>
                <a:spLocks noChangeShapeType="1"/>
              </p:cNvSpPr>
              <p:nvPr/>
            </p:nvSpPr>
            <p:spPr bwMode="auto">
              <a:xfrm>
                <a:off x="-1468" y="1841"/>
                <a:ext cx="848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68" name="Rectangle 302"/>
              <p:cNvSpPr>
                <a:spLocks noChangeArrowheads="1"/>
              </p:cNvSpPr>
              <p:nvPr/>
            </p:nvSpPr>
            <p:spPr bwMode="auto">
              <a:xfrm>
                <a:off x="-1468" y="1841"/>
                <a:ext cx="848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69" name="Line 303"/>
              <p:cNvSpPr>
                <a:spLocks noChangeShapeType="1"/>
              </p:cNvSpPr>
              <p:nvPr/>
            </p:nvSpPr>
            <p:spPr bwMode="auto">
              <a:xfrm>
                <a:off x="-1468" y="1965"/>
                <a:ext cx="848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70" name="Rectangle 304"/>
              <p:cNvSpPr>
                <a:spLocks noChangeArrowheads="1"/>
              </p:cNvSpPr>
              <p:nvPr/>
            </p:nvSpPr>
            <p:spPr bwMode="auto">
              <a:xfrm>
                <a:off x="-1468" y="1965"/>
                <a:ext cx="848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71" name="Line 305"/>
              <p:cNvSpPr>
                <a:spLocks noChangeShapeType="1"/>
              </p:cNvSpPr>
              <p:nvPr/>
            </p:nvSpPr>
            <p:spPr bwMode="auto">
              <a:xfrm>
                <a:off x="-1468" y="2089"/>
                <a:ext cx="848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72" name="Rectangle 306"/>
              <p:cNvSpPr>
                <a:spLocks noChangeArrowheads="1"/>
              </p:cNvSpPr>
              <p:nvPr/>
            </p:nvSpPr>
            <p:spPr bwMode="auto">
              <a:xfrm>
                <a:off x="-1468" y="2089"/>
                <a:ext cx="848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73" name="Line 307"/>
              <p:cNvSpPr>
                <a:spLocks noChangeShapeType="1"/>
              </p:cNvSpPr>
              <p:nvPr/>
            </p:nvSpPr>
            <p:spPr bwMode="auto">
              <a:xfrm>
                <a:off x="-1468" y="2213"/>
                <a:ext cx="848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74" name="Rectangle 308"/>
              <p:cNvSpPr>
                <a:spLocks noChangeArrowheads="1"/>
              </p:cNvSpPr>
              <p:nvPr/>
            </p:nvSpPr>
            <p:spPr bwMode="auto">
              <a:xfrm>
                <a:off x="-1468" y="2213"/>
                <a:ext cx="848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75" name="Line 309"/>
              <p:cNvSpPr>
                <a:spLocks noChangeShapeType="1"/>
              </p:cNvSpPr>
              <p:nvPr/>
            </p:nvSpPr>
            <p:spPr bwMode="auto">
              <a:xfrm>
                <a:off x="-1468" y="2337"/>
                <a:ext cx="848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76" name="Rectangle 310"/>
              <p:cNvSpPr>
                <a:spLocks noChangeArrowheads="1"/>
              </p:cNvSpPr>
              <p:nvPr/>
            </p:nvSpPr>
            <p:spPr bwMode="auto">
              <a:xfrm>
                <a:off x="-1468" y="2337"/>
                <a:ext cx="848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77" name="Line 311"/>
              <p:cNvSpPr>
                <a:spLocks noChangeShapeType="1"/>
              </p:cNvSpPr>
              <p:nvPr/>
            </p:nvSpPr>
            <p:spPr bwMode="auto">
              <a:xfrm>
                <a:off x="-1468" y="2461"/>
                <a:ext cx="848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78" name="Rectangle 312"/>
              <p:cNvSpPr>
                <a:spLocks noChangeArrowheads="1"/>
              </p:cNvSpPr>
              <p:nvPr/>
            </p:nvSpPr>
            <p:spPr bwMode="auto">
              <a:xfrm>
                <a:off x="-1468" y="2461"/>
                <a:ext cx="848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79" name="Line 313"/>
              <p:cNvSpPr>
                <a:spLocks noChangeShapeType="1"/>
              </p:cNvSpPr>
              <p:nvPr/>
            </p:nvSpPr>
            <p:spPr bwMode="auto">
              <a:xfrm>
                <a:off x="-1468" y="2585"/>
                <a:ext cx="848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80" name="Rectangle 314"/>
              <p:cNvSpPr>
                <a:spLocks noChangeArrowheads="1"/>
              </p:cNvSpPr>
              <p:nvPr/>
            </p:nvSpPr>
            <p:spPr bwMode="auto">
              <a:xfrm>
                <a:off x="-1468" y="2585"/>
                <a:ext cx="8482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81" name="Line 315"/>
              <p:cNvSpPr>
                <a:spLocks noChangeShapeType="1"/>
              </p:cNvSpPr>
              <p:nvPr/>
            </p:nvSpPr>
            <p:spPr bwMode="auto">
              <a:xfrm>
                <a:off x="-1468" y="2709"/>
                <a:ext cx="848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82" name="Rectangle 316"/>
              <p:cNvSpPr>
                <a:spLocks noChangeArrowheads="1"/>
              </p:cNvSpPr>
              <p:nvPr/>
            </p:nvSpPr>
            <p:spPr bwMode="auto">
              <a:xfrm>
                <a:off x="-1468" y="2709"/>
                <a:ext cx="8482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83" name="Line 317"/>
              <p:cNvSpPr>
                <a:spLocks noChangeShapeType="1"/>
              </p:cNvSpPr>
              <p:nvPr/>
            </p:nvSpPr>
            <p:spPr bwMode="auto">
              <a:xfrm>
                <a:off x="-1468" y="2833"/>
                <a:ext cx="848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84" name="Rectangle 318"/>
              <p:cNvSpPr>
                <a:spLocks noChangeArrowheads="1"/>
              </p:cNvSpPr>
              <p:nvPr/>
            </p:nvSpPr>
            <p:spPr bwMode="auto">
              <a:xfrm>
                <a:off x="-1468" y="2833"/>
                <a:ext cx="8482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85" name="Line 319"/>
              <p:cNvSpPr>
                <a:spLocks noChangeShapeType="1"/>
              </p:cNvSpPr>
              <p:nvPr/>
            </p:nvSpPr>
            <p:spPr bwMode="auto">
              <a:xfrm>
                <a:off x="-1468" y="2957"/>
                <a:ext cx="848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86" name="Rectangle 320"/>
              <p:cNvSpPr>
                <a:spLocks noChangeArrowheads="1"/>
              </p:cNvSpPr>
              <p:nvPr/>
            </p:nvSpPr>
            <p:spPr bwMode="auto">
              <a:xfrm>
                <a:off x="-1468" y="2957"/>
                <a:ext cx="8482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87" name="Line 321"/>
              <p:cNvSpPr>
                <a:spLocks noChangeShapeType="1"/>
              </p:cNvSpPr>
              <p:nvPr/>
            </p:nvSpPr>
            <p:spPr bwMode="auto">
              <a:xfrm>
                <a:off x="-1468" y="3081"/>
                <a:ext cx="848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88" name="Rectangle 322"/>
              <p:cNvSpPr>
                <a:spLocks noChangeArrowheads="1"/>
              </p:cNvSpPr>
              <p:nvPr/>
            </p:nvSpPr>
            <p:spPr bwMode="auto">
              <a:xfrm>
                <a:off x="-1468" y="3081"/>
                <a:ext cx="8482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89" name="Line 323"/>
              <p:cNvSpPr>
                <a:spLocks noChangeShapeType="1"/>
              </p:cNvSpPr>
              <p:nvPr/>
            </p:nvSpPr>
            <p:spPr bwMode="auto">
              <a:xfrm>
                <a:off x="-1468" y="3205"/>
                <a:ext cx="848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90" name="Rectangle 324"/>
              <p:cNvSpPr>
                <a:spLocks noChangeArrowheads="1"/>
              </p:cNvSpPr>
              <p:nvPr/>
            </p:nvSpPr>
            <p:spPr bwMode="auto">
              <a:xfrm>
                <a:off x="-1468" y="3205"/>
                <a:ext cx="8482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91" name="Line 325"/>
              <p:cNvSpPr>
                <a:spLocks noChangeShapeType="1"/>
              </p:cNvSpPr>
              <p:nvPr/>
            </p:nvSpPr>
            <p:spPr bwMode="auto">
              <a:xfrm>
                <a:off x="-1468" y="3328"/>
                <a:ext cx="848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92" name="Rectangle 326"/>
              <p:cNvSpPr>
                <a:spLocks noChangeArrowheads="1"/>
              </p:cNvSpPr>
              <p:nvPr/>
            </p:nvSpPr>
            <p:spPr bwMode="auto">
              <a:xfrm>
                <a:off x="-1468" y="3328"/>
                <a:ext cx="848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93" name="Line 327"/>
              <p:cNvSpPr>
                <a:spLocks noChangeShapeType="1"/>
              </p:cNvSpPr>
              <p:nvPr/>
            </p:nvSpPr>
            <p:spPr bwMode="auto">
              <a:xfrm>
                <a:off x="-1468" y="3452"/>
                <a:ext cx="848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94" name="Rectangle 328"/>
              <p:cNvSpPr>
                <a:spLocks noChangeArrowheads="1"/>
              </p:cNvSpPr>
              <p:nvPr/>
            </p:nvSpPr>
            <p:spPr bwMode="auto">
              <a:xfrm>
                <a:off x="-1468" y="3452"/>
                <a:ext cx="848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95" name="Line 329"/>
              <p:cNvSpPr>
                <a:spLocks noChangeShapeType="1"/>
              </p:cNvSpPr>
              <p:nvPr/>
            </p:nvSpPr>
            <p:spPr bwMode="auto">
              <a:xfrm>
                <a:off x="-1468" y="3576"/>
                <a:ext cx="848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96" name="Rectangle 330"/>
              <p:cNvSpPr>
                <a:spLocks noChangeArrowheads="1"/>
              </p:cNvSpPr>
              <p:nvPr/>
            </p:nvSpPr>
            <p:spPr bwMode="auto">
              <a:xfrm>
                <a:off x="-1468" y="3576"/>
                <a:ext cx="848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97" name="Line 331"/>
              <p:cNvSpPr>
                <a:spLocks noChangeShapeType="1"/>
              </p:cNvSpPr>
              <p:nvPr/>
            </p:nvSpPr>
            <p:spPr bwMode="auto">
              <a:xfrm>
                <a:off x="-1468" y="3700"/>
                <a:ext cx="848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98" name="Rectangle 332"/>
              <p:cNvSpPr>
                <a:spLocks noChangeArrowheads="1"/>
              </p:cNvSpPr>
              <p:nvPr/>
            </p:nvSpPr>
            <p:spPr bwMode="auto">
              <a:xfrm>
                <a:off x="-1468" y="3700"/>
                <a:ext cx="848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99" name="Line 333"/>
              <p:cNvSpPr>
                <a:spLocks noChangeShapeType="1"/>
              </p:cNvSpPr>
              <p:nvPr/>
            </p:nvSpPr>
            <p:spPr bwMode="auto">
              <a:xfrm>
                <a:off x="-1468" y="3824"/>
                <a:ext cx="848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00" name="Rectangle 334"/>
              <p:cNvSpPr>
                <a:spLocks noChangeArrowheads="1"/>
              </p:cNvSpPr>
              <p:nvPr/>
            </p:nvSpPr>
            <p:spPr bwMode="auto">
              <a:xfrm>
                <a:off x="-1468" y="3824"/>
                <a:ext cx="848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01" name="Line 335"/>
              <p:cNvSpPr>
                <a:spLocks noChangeShapeType="1"/>
              </p:cNvSpPr>
              <p:nvPr/>
            </p:nvSpPr>
            <p:spPr bwMode="auto">
              <a:xfrm>
                <a:off x="-1468" y="3948"/>
                <a:ext cx="848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02" name="Rectangle 336"/>
              <p:cNvSpPr>
                <a:spLocks noChangeArrowheads="1"/>
              </p:cNvSpPr>
              <p:nvPr/>
            </p:nvSpPr>
            <p:spPr bwMode="auto">
              <a:xfrm>
                <a:off x="-1468" y="3948"/>
                <a:ext cx="848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03" name="Line 337"/>
              <p:cNvSpPr>
                <a:spLocks noChangeShapeType="1"/>
              </p:cNvSpPr>
              <p:nvPr/>
            </p:nvSpPr>
            <p:spPr bwMode="auto">
              <a:xfrm>
                <a:off x="-1468" y="4072"/>
                <a:ext cx="848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04" name="Rectangle 338"/>
              <p:cNvSpPr>
                <a:spLocks noChangeArrowheads="1"/>
              </p:cNvSpPr>
              <p:nvPr/>
            </p:nvSpPr>
            <p:spPr bwMode="auto">
              <a:xfrm>
                <a:off x="-1468" y="4072"/>
                <a:ext cx="848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05" name="Line 339"/>
              <p:cNvSpPr>
                <a:spLocks noChangeShapeType="1"/>
              </p:cNvSpPr>
              <p:nvPr/>
            </p:nvSpPr>
            <p:spPr bwMode="auto">
              <a:xfrm>
                <a:off x="-1468" y="4196"/>
                <a:ext cx="848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06" name="Rectangle 340"/>
              <p:cNvSpPr>
                <a:spLocks noChangeArrowheads="1"/>
              </p:cNvSpPr>
              <p:nvPr/>
            </p:nvSpPr>
            <p:spPr bwMode="auto">
              <a:xfrm>
                <a:off x="-1468" y="4196"/>
                <a:ext cx="848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07" name="Line 341"/>
              <p:cNvSpPr>
                <a:spLocks noChangeShapeType="1"/>
              </p:cNvSpPr>
              <p:nvPr/>
            </p:nvSpPr>
            <p:spPr bwMode="auto">
              <a:xfrm>
                <a:off x="-1474" y="-63"/>
                <a:ext cx="0" cy="438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08" name="Rectangle 342"/>
              <p:cNvSpPr>
                <a:spLocks noChangeArrowheads="1"/>
              </p:cNvSpPr>
              <p:nvPr/>
            </p:nvSpPr>
            <p:spPr bwMode="auto">
              <a:xfrm>
                <a:off x="-1474" y="-63"/>
                <a:ext cx="6" cy="438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09" name="Line 343"/>
              <p:cNvSpPr>
                <a:spLocks noChangeShapeType="1"/>
              </p:cNvSpPr>
              <p:nvPr/>
            </p:nvSpPr>
            <p:spPr bwMode="auto">
              <a:xfrm>
                <a:off x="140" y="196"/>
                <a:ext cx="0" cy="4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10" name="Rectangle 344"/>
              <p:cNvSpPr>
                <a:spLocks noChangeArrowheads="1"/>
              </p:cNvSpPr>
              <p:nvPr/>
            </p:nvSpPr>
            <p:spPr bwMode="auto">
              <a:xfrm>
                <a:off x="140" y="196"/>
                <a:ext cx="6" cy="41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11" name="Line 345"/>
              <p:cNvSpPr>
                <a:spLocks noChangeShapeType="1"/>
              </p:cNvSpPr>
              <p:nvPr/>
            </p:nvSpPr>
            <p:spPr bwMode="auto">
              <a:xfrm>
                <a:off x="707" y="196"/>
                <a:ext cx="0" cy="4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12" name="Rectangle 346"/>
              <p:cNvSpPr>
                <a:spLocks noChangeArrowheads="1"/>
              </p:cNvSpPr>
              <p:nvPr/>
            </p:nvSpPr>
            <p:spPr bwMode="auto">
              <a:xfrm>
                <a:off x="707" y="196"/>
                <a:ext cx="6" cy="41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13" name="Line 347"/>
              <p:cNvSpPr>
                <a:spLocks noChangeShapeType="1"/>
              </p:cNvSpPr>
              <p:nvPr/>
            </p:nvSpPr>
            <p:spPr bwMode="auto">
              <a:xfrm>
                <a:off x="1101" y="196"/>
                <a:ext cx="0" cy="4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14" name="Rectangle 348"/>
              <p:cNvSpPr>
                <a:spLocks noChangeArrowheads="1"/>
              </p:cNvSpPr>
              <p:nvPr/>
            </p:nvSpPr>
            <p:spPr bwMode="auto">
              <a:xfrm>
                <a:off x="1101" y="196"/>
                <a:ext cx="6" cy="41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15" name="Line 349"/>
              <p:cNvSpPr>
                <a:spLocks noChangeShapeType="1"/>
              </p:cNvSpPr>
              <p:nvPr/>
            </p:nvSpPr>
            <p:spPr bwMode="auto">
              <a:xfrm>
                <a:off x="1495" y="483"/>
                <a:ext cx="0" cy="38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16" name="Rectangle 350"/>
              <p:cNvSpPr>
                <a:spLocks noChangeArrowheads="1"/>
              </p:cNvSpPr>
              <p:nvPr/>
            </p:nvSpPr>
            <p:spPr bwMode="auto">
              <a:xfrm>
                <a:off x="1495" y="483"/>
                <a:ext cx="6" cy="383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17" name="Line 351"/>
              <p:cNvSpPr>
                <a:spLocks noChangeShapeType="1"/>
              </p:cNvSpPr>
              <p:nvPr/>
            </p:nvSpPr>
            <p:spPr bwMode="auto">
              <a:xfrm>
                <a:off x="1889" y="196"/>
                <a:ext cx="0" cy="4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18" name="Rectangle 352"/>
              <p:cNvSpPr>
                <a:spLocks noChangeArrowheads="1"/>
              </p:cNvSpPr>
              <p:nvPr/>
            </p:nvSpPr>
            <p:spPr bwMode="auto">
              <a:xfrm>
                <a:off x="1889" y="196"/>
                <a:ext cx="6" cy="41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19" name="Line 353"/>
              <p:cNvSpPr>
                <a:spLocks noChangeShapeType="1"/>
              </p:cNvSpPr>
              <p:nvPr/>
            </p:nvSpPr>
            <p:spPr bwMode="auto">
              <a:xfrm>
                <a:off x="2283" y="483"/>
                <a:ext cx="0" cy="38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20" name="Rectangle 354"/>
              <p:cNvSpPr>
                <a:spLocks noChangeArrowheads="1"/>
              </p:cNvSpPr>
              <p:nvPr/>
            </p:nvSpPr>
            <p:spPr bwMode="auto">
              <a:xfrm>
                <a:off x="2283" y="483"/>
                <a:ext cx="7" cy="383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21" name="Line 355"/>
              <p:cNvSpPr>
                <a:spLocks noChangeShapeType="1"/>
              </p:cNvSpPr>
              <p:nvPr/>
            </p:nvSpPr>
            <p:spPr bwMode="auto">
              <a:xfrm>
                <a:off x="2678" y="196"/>
                <a:ext cx="0" cy="4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22" name="Rectangle 356"/>
              <p:cNvSpPr>
                <a:spLocks noChangeArrowheads="1"/>
              </p:cNvSpPr>
              <p:nvPr/>
            </p:nvSpPr>
            <p:spPr bwMode="auto">
              <a:xfrm>
                <a:off x="2678" y="196"/>
                <a:ext cx="6" cy="41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23" name="Line 357"/>
              <p:cNvSpPr>
                <a:spLocks noChangeShapeType="1"/>
              </p:cNvSpPr>
              <p:nvPr/>
            </p:nvSpPr>
            <p:spPr bwMode="auto">
              <a:xfrm>
                <a:off x="3072" y="483"/>
                <a:ext cx="0" cy="38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24" name="Rectangle 358"/>
              <p:cNvSpPr>
                <a:spLocks noChangeArrowheads="1"/>
              </p:cNvSpPr>
              <p:nvPr/>
            </p:nvSpPr>
            <p:spPr bwMode="auto">
              <a:xfrm>
                <a:off x="3072" y="483"/>
                <a:ext cx="6" cy="383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25" name="Line 359"/>
              <p:cNvSpPr>
                <a:spLocks noChangeShapeType="1"/>
              </p:cNvSpPr>
              <p:nvPr/>
            </p:nvSpPr>
            <p:spPr bwMode="auto">
              <a:xfrm>
                <a:off x="3466" y="196"/>
                <a:ext cx="0" cy="4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26" name="Rectangle 360"/>
              <p:cNvSpPr>
                <a:spLocks noChangeArrowheads="1"/>
              </p:cNvSpPr>
              <p:nvPr/>
            </p:nvSpPr>
            <p:spPr bwMode="auto">
              <a:xfrm>
                <a:off x="3466" y="196"/>
                <a:ext cx="6" cy="41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27" name="Line 361"/>
              <p:cNvSpPr>
                <a:spLocks noChangeShapeType="1"/>
              </p:cNvSpPr>
              <p:nvPr/>
            </p:nvSpPr>
            <p:spPr bwMode="auto">
              <a:xfrm>
                <a:off x="3860" y="483"/>
                <a:ext cx="0" cy="38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28" name="Rectangle 362"/>
              <p:cNvSpPr>
                <a:spLocks noChangeArrowheads="1"/>
              </p:cNvSpPr>
              <p:nvPr/>
            </p:nvSpPr>
            <p:spPr bwMode="auto">
              <a:xfrm>
                <a:off x="3860" y="483"/>
                <a:ext cx="6" cy="383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29" name="Line 363"/>
              <p:cNvSpPr>
                <a:spLocks noChangeShapeType="1"/>
              </p:cNvSpPr>
              <p:nvPr/>
            </p:nvSpPr>
            <p:spPr bwMode="auto">
              <a:xfrm>
                <a:off x="4254" y="196"/>
                <a:ext cx="0" cy="4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30" name="Rectangle 364"/>
              <p:cNvSpPr>
                <a:spLocks noChangeArrowheads="1"/>
              </p:cNvSpPr>
              <p:nvPr/>
            </p:nvSpPr>
            <p:spPr bwMode="auto">
              <a:xfrm>
                <a:off x="4254" y="196"/>
                <a:ext cx="7" cy="41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31" name="Line 365"/>
              <p:cNvSpPr>
                <a:spLocks noChangeShapeType="1"/>
              </p:cNvSpPr>
              <p:nvPr/>
            </p:nvSpPr>
            <p:spPr bwMode="auto">
              <a:xfrm>
                <a:off x="4575" y="196"/>
                <a:ext cx="0" cy="4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32" name="Rectangle 366"/>
              <p:cNvSpPr>
                <a:spLocks noChangeArrowheads="1"/>
              </p:cNvSpPr>
              <p:nvPr/>
            </p:nvSpPr>
            <p:spPr bwMode="auto">
              <a:xfrm>
                <a:off x="4575" y="196"/>
                <a:ext cx="6" cy="41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33" name="Line 367"/>
              <p:cNvSpPr>
                <a:spLocks noChangeShapeType="1"/>
              </p:cNvSpPr>
              <p:nvPr/>
            </p:nvSpPr>
            <p:spPr bwMode="auto">
              <a:xfrm>
                <a:off x="4969" y="483"/>
                <a:ext cx="0" cy="38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34" name="Rectangle 368"/>
              <p:cNvSpPr>
                <a:spLocks noChangeArrowheads="1"/>
              </p:cNvSpPr>
              <p:nvPr/>
            </p:nvSpPr>
            <p:spPr bwMode="auto">
              <a:xfrm>
                <a:off x="4969" y="483"/>
                <a:ext cx="6" cy="383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35" name="Line 369"/>
              <p:cNvSpPr>
                <a:spLocks noChangeShapeType="1"/>
              </p:cNvSpPr>
              <p:nvPr/>
            </p:nvSpPr>
            <p:spPr bwMode="auto">
              <a:xfrm>
                <a:off x="5363" y="196"/>
                <a:ext cx="0" cy="4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36" name="Rectangle 370"/>
              <p:cNvSpPr>
                <a:spLocks noChangeArrowheads="1"/>
              </p:cNvSpPr>
              <p:nvPr/>
            </p:nvSpPr>
            <p:spPr bwMode="auto">
              <a:xfrm>
                <a:off x="5363" y="196"/>
                <a:ext cx="6" cy="41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37" name="Line 371"/>
              <p:cNvSpPr>
                <a:spLocks noChangeShapeType="1"/>
              </p:cNvSpPr>
              <p:nvPr/>
            </p:nvSpPr>
            <p:spPr bwMode="auto">
              <a:xfrm>
                <a:off x="5757" y="483"/>
                <a:ext cx="0" cy="38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38" name="Rectangle 372"/>
              <p:cNvSpPr>
                <a:spLocks noChangeArrowheads="1"/>
              </p:cNvSpPr>
              <p:nvPr/>
            </p:nvSpPr>
            <p:spPr bwMode="auto">
              <a:xfrm>
                <a:off x="5757" y="483"/>
                <a:ext cx="7" cy="383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39" name="Line 373"/>
              <p:cNvSpPr>
                <a:spLocks noChangeShapeType="1"/>
              </p:cNvSpPr>
              <p:nvPr/>
            </p:nvSpPr>
            <p:spPr bwMode="auto">
              <a:xfrm>
                <a:off x="6152" y="196"/>
                <a:ext cx="0" cy="4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40" name="Rectangle 374"/>
              <p:cNvSpPr>
                <a:spLocks noChangeArrowheads="1"/>
              </p:cNvSpPr>
              <p:nvPr/>
            </p:nvSpPr>
            <p:spPr bwMode="auto">
              <a:xfrm>
                <a:off x="6152" y="196"/>
                <a:ext cx="6" cy="41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41" name="Line 375"/>
              <p:cNvSpPr>
                <a:spLocks noChangeShapeType="1"/>
              </p:cNvSpPr>
              <p:nvPr/>
            </p:nvSpPr>
            <p:spPr bwMode="auto">
              <a:xfrm>
                <a:off x="6589" y="483"/>
                <a:ext cx="0" cy="38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42" name="Rectangle 376"/>
              <p:cNvSpPr>
                <a:spLocks noChangeArrowheads="1"/>
              </p:cNvSpPr>
              <p:nvPr/>
            </p:nvSpPr>
            <p:spPr bwMode="auto">
              <a:xfrm>
                <a:off x="6589" y="483"/>
                <a:ext cx="6" cy="383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43" name="Line 377"/>
              <p:cNvSpPr>
                <a:spLocks noChangeShapeType="1"/>
              </p:cNvSpPr>
              <p:nvPr/>
            </p:nvSpPr>
            <p:spPr bwMode="auto">
              <a:xfrm>
                <a:off x="-1468" y="4314"/>
                <a:ext cx="848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44" name="Rectangle 378"/>
              <p:cNvSpPr>
                <a:spLocks noChangeArrowheads="1"/>
              </p:cNvSpPr>
              <p:nvPr/>
            </p:nvSpPr>
            <p:spPr bwMode="auto">
              <a:xfrm>
                <a:off x="-1468" y="4314"/>
                <a:ext cx="848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45" name="Line 379"/>
              <p:cNvSpPr>
                <a:spLocks noChangeShapeType="1"/>
              </p:cNvSpPr>
              <p:nvPr/>
            </p:nvSpPr>
            <p:spPr bwMode="auto">
              <a:xfrm>
                <a:off x="7008" y="-57"/>
                <a:ext cx="0" cy="43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46" name="Rectangle 380"/>
              <p:cNvSpPr>
                <a:spLocks noChangeArrowheads="1"/>
              </p:cNvSpPr>
              <p:nvPr/>
            </p:nvSpPr>
            <p:spPr bwMode="auto">
              <a:xfrm>
                <a:off x="7008" y="-57"/>
                <a:ext cx="6" cy="437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47" name="Line 381"/>
              <p:cNvSpPr>
                <a:spLocks noChangeShapeType="1"/>
              </p:cNvSpPr>
              <p:nvPr/>
            </p:nvSpPr>
            <p:spPr bwMode="auto">
              <a:xfrm>
                <a:off x="-1474" y="432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48" name="Rectangle 382"/>
              <p:cNvSpPr>
                <a:spLocks noChangeArrowheads="1"/>
              </p:cNvSpPr>
              <p:nvPr/>
            </p:nvSpPr>
            <p:spPr bwMode="auto">
              <a:xfrm>
                <a:off x="-1474" y="4320"/>
                <a:ext cx="6" cy="6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49" name="Line 383"/>
              <p:cNvSpPr>
                <a:spLocks noChangeShapeType="1"/>
              </p:cNvSpPr>
              <p:nvPr/>
            </p:nvSpPr>
            <p:spPr bwMode="auto">
              <a:xfrm>
                <a:off x="140" y="432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50" name="Rectangle 384"/>
              <p:cNvSpPr>
                <a:spLocks noChangeArrowheads="1"/>
              </p:cNvSpPr>
              <p:nvPr/>
            </p:nvSpPr>
            <p:spPr bwMode="auto">
              <a:xfrm>
                <a:off x="140" y="4320"/>
                <a:ext cx="6" cy="6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51" name="Line 385"/>
              <p:cNvSpPr>
                <a:spLocks noChangeShapeType="1"/>
              </p:cNvSpPr>
              <p:nvPr/>
            </p:nvSpPr>
            <p:spPr bwMode="auto">
              <a:xfrm>
                <a:off x="707" y="432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52" name="Rectangle 386"/>
              <p:cNvSpPr>
                <a:spLocks noChangeArrowheads="1"/>
              </p:cNvSpPr>
              <p:nvPr/>
            </p:nvSpPr>
            <p:spPr bwMode="auto">
              <a:xfrm>
                <a:off x="707" y="4320"/>
                <a:ext cx="6" cy="6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53" name="Line 387"/>
              <p:cNvSpPr>
                <a:spLocks noChangeShapeType="1"/>
              </p:cNvSpPr>
              <p:nvPr/>
            </p:nvSpPr>
            <p:spPr bwMode="auto">
              <a:xfrm>
                <a:off x="1101" y="432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54" name="Rectangle 388"/>
              <p:cNvSpPr>
                <a:spLocks noChangeArrowheads="1"/>
              </p:cNvSpPr>
              <p:nvPr/>
            </p:nvSpPr>
            <p:spPr bwMode="auto">
              <a:xfrm>
                <a:off x="1101" y="4320"/>
                <a:ext cx="6" cy="6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55" name="Line 389"/>
              <p:cNvSpPr>
                <a:spLocks noChangeShapeType="1"/>
              </p:cNvSpPr>
              <p:nvPr/>
            </p:nvSpPr>
            <p:spPr bwMode="auto">
              <a:xfrm>
                <a:off x="1495" y="432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56" name="Rectangle 390"/>
              <p:cNvSpPr>
                <a:spLocks noChangeArrowheads="1"/>
              </p:cNvSpPr>
              <p:nvPr/>
            </p:nvSpPr>
            <p:spPr bwMode="auto">
              <a:xfrm>
                <a:off x="1495" y="4320"/>
                <a:ext cx="6" cy="6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57" name="Line 391"/>
              <p:cNvSpPr>
                <a:spLocks noChangeShapeType="1"/>
              </p:cNvSpPr>
              <p:nvPr/>
            </p:nvSpPr>
            <p:spPr bwMode="auto">
              <a:xfrm>
                <a:off x="1889" y="432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58" name="Rectangle 392"/>
              <p:cNvSpPr>
                <a:spLocks noChangeArrowheads="1"/>
              </p:cNvSpPr>
              <p:nvPr/>
            </p:nvSpPr>
            <p:spPr bwMode="auto">
              <a:xfrm>
                <a:off x="1889" y="4320"/>
                <a:ext cx="6" cy="6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59" name="Line 393"/>
              <p:cNvSpPr>
                <a:spLocks noChangeShapeType="1"/>
              </p:cNvSpPr>
              <p:nvPr/>
            </p:nvSpPr>
            <p:spPr bwMode="auto">
              <a:xfrm>
                <a:off x="2283" y="432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60" name="Rectangle 394"/>
              <p:cNvSpPr>
                <a:spLocks noChangeArrowheads="1"/>
              </p:cNvSpPr>
              <p:nvPr/>
            </p:nvSpPr>
            <p:spPr bwMode="auto">
              <a:xfrm>
                <a:off x="2283" y="4320"/>
                <a:ext cx="7" cy="6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61" name="Line 395"/>
              <p:cNvSpPr>
                <a:spLocks noChangeShapeType="1"/>
              </p:cNvSpPr>
              <p:nvPr/>
            </p:nvSpPr>
            <p:spPr bwMode="auto">
              <a:xfrm>
                <a:off x="2678" y="432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62" name="Rectangle 396"/>
              <p:cNvSpPr>
                <a:spLocks noChangeArrowheads="1"/>
              </p:cNvSpPr>
              <p:nvPr/>
            </p:nvSpPr>
            <p:spPr bwMode="auto">
              <a:xfrm>
                <a:off x="2678" y="4320"/>
                <a:ext cx="6" cy="6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63" name="Line 397"/>
              <p:cNvSpPr>
                <a:spLocks noChangeShapeType="1"/>
              </p:cNvSpPr>
              <p:nvPr/>
            </p:nvSpPr>
            <p:spPr bwMode="auto">
              <a:xfrm>
                <a:off x="3072" y="432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64" name="Rectangle 398"/>
              <p:cNvSpPr>
                <a:spLocks noChangeArrowheads="1"/>
              </p:cNvSpPr>
              <p:nvPr/>
            </p:nvSpPr>
            <p:spPr bwMode="auto">
              <a:xfrm>
                <a:off x="3072" y="4320"/>
                <a:ext cx="6" cy="6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65" name="Line 399"/>
              <p:cNvSpPr>
                <a:spLocks noChangeShapeType="1"/>
              </p:cNvSpPr>
              <p:nvPr/>
            </p:nvSpPr>
            <p:spPr bwMode="auto">
              <a:xfrm>
                <a:off x="3466" y="432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66" name="Rectangle 400"/>
              <p:cNvSpPr>
                <a:spLocks noChangeArrowheads="1"/>
              </p:cNvSpPr>
              <p:nvPr/>
            </p:nvSpPr>
            <p:spPr bwMode="auto">
              <a:xfrm>
                <a:off x="3466" y="4320"/>
                <a:ext cx="6" cy="6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67" name="Line 401"/>
              <p:cNvSpPr>
                <a:spLocks noChangeShapeType="1"/>
              </p:cNvSpPr>
              <p:nvPr/>
            </p:nvSpPr>
            <p:spPr bwMode="auto">
              <a:xfrm>
                <a:off x="3860" y="432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68" name="Rectangle 402"/>
              <p:cNvSpPr>
                <a:spLocks noChangeArrowheads="1"/>
              </p:cNvSpPr>
              <p:nvPr/>
            </p:nvSpPr>
            <p:spPr bwMode="auto">
              <a:xfrm>
                <a:off x="3860" y="4320"/>
                <a:ext cx="6" cy="6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69" name="Line 403"/>
              <p:cNvSpPr>
                <a:spLocks noChangeShapeType="1"/>
              </p:cNvSpPr>
              <p:nvPr/>
            </p:nvSpPr>
            <p:spPr bwMode="auto">
              <a:xfrm>
                <a:off x="4254" y="432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70" name="Rectangle 404"/>
              <p:cNvSpPr>
                <a:spLocks noChangeArrowheads="1"/>
              </p:cNvSpPr>
              <p:nvPr/>
            </p:nvSpPr>
            <p:spPr bwMode="auto">
              <a:xfrm>
                <a:off x="4254" y="4320"/>
                <a:ext cx="7" cy="6"/>
              </a:xfrm>
              <a:prstGeom prst="rect">
                <a:avLst/>
              </a:prstGeom>
              <a:solidFill>
                <a:srgbClr val="DADC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71" name="Line 405"/>
              <p:cNvSpPr>
                <a:spLocks noChangeShapeType="1"/>
              </p:cNvSpPr>
              <p:nvPr/>
            </p:nvSpPr>
            <p:spPr bwMode="auto">
              <a:xfrm>
                <a:off x="4575" y="432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ADCD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6" name="Rectangle 407"/>
            <p:cNvSpPr>
              <a:spLocks noChangeArrowheads="1"/>
            </p:cNvSpPr>
            <p:nvPr/>
          </p:nvSpPr>
          <p:spPr bwMode="auto">
            <a:xfrm>
              <a:off x="4575" y="4320"/>
              <a:ext cx="6" cy="6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408"/>
            <p:cNvSpPr>
              <a:spLocks noChangeShapeType="1"/>
            </p:cNvSpPr>
            <p:nvPr/>
          </p:nvSpPr>
          <p:spPr bwMode="auto">
            <a:xfrm>
              <a:off x="4969" y="4320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Rectangle 409"/>
            <p:cNvSpPr>
              <a:spLocks noChangeArrowheads="1"/>
            </p:cNvSpPr>
            <p:nvPr/>
          </p:nvSpPr>
          <p:spPr bwMode="auto">
            <a:xfrm>
              <a:off x="4969" y="4320"/>
              <a:ext cx="6" cy="6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Line 410"/>
            <p:cNvSpPr>
              <a:spLocks noChangeShapeType="1"/>
            </p:cNvSpPr>
            <p:nvPr/>
          </p:nvSpPr>
          <p:spPr bwMode="auto">
            <a:xfrm>
              <a:off x="5363" y="4320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Rectangle 411"/>
            <p:cNvSpPr>
              <a:spLocks noChangeArrowheads="1"/>
            </p:cNvSpPr>
            <p:nvPr/>
          </p:nvSpPr>
          <p:spPr bwMode="auto">
            <a:xfrm>
              <a:off x="5363" y="4320"/>
              <a:ext cx="6" cy="6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Line 412"/>
            <p:cNvSpPr>
              <a:spLocks noChangeShapeType="1"/>
            </p:cNvSpPr>
            <p:nvPr/>
          </p:nvSpPr>
          <p:spPr bwMode="auto">
            <a:xfrm>
              <a:off x="5757" y="4320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Rectangle 413"/>
            <p:cNvSpPr>
              <a:spLocks noChangeArrowheads="1"/>
            </p:cNvSpPr>
            <p:nvPr/>
          </p:nvSpPr>
          <p:spPr bwMode="auto">
            <a:xfrm>
              <a:off x="5757" y="4320"/>
              <a:ext cx="7" cy="6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Line 414"/>
            <p:cNvSpPr>
              <a:spLocks noChangeShapeType="1"/>
            </p:cNvSpPr>
            <p:nvPr/>
          </p:nvSpPr>
          <p:spPr bwMode="auto">
            <a:xfrm>
              <a:off x="6152" y="4320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415"/>
            <p:cNvSpPr>
              <a:spLocks noChangeArrowheads="1"/>
            </p:cNvSpPr>
            <p:nvPr/>
          </p:nvSpPr>
          <p:spPr bwMode="auto">
            <a:xfrm>
              <a:off x="6152" y="4320"/>
              <a:ext cx="6" cy="6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416"/>
            <p:cNvSpPr>
              <a:spLocks noChangeShapeType="1"/>
            </p:cNvSpPr>
            <p:nvPr/>
          </p:nvSpPr>
          <p:spPr bwMode="auto">
            <a:xfrm>
              <a:off x="6589" y="4320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417"/>
            <p:cNvSpPr>
              <a:spLocks noChangeArrowheads="1"/>
            </p:cNvSpPr>
            <p:nvPr/>
          </p:nvSpPr>
          <p:spPr bwMode="auto">
            <a:xfrm>
              <a:off x="6589" y="4320"/>
              <a:ext cx="6" cy="6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418"/>
            <p:cNvSpPr>
              <a:spLocks noChangeShapeType="1"/>
            </p:cNvSpPr>
            <p:nvPr/>
          </p:nvSpPr>
          <p:spPr bwMode="auto">
            <a:xfrm>
              <a:off x="7008" y="4320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419"/>
            <p:cNvSpPr>
              <a:spLocks noChangeArrowheads="1"/>
            </p:cNvSpPr>
            <p:nvPr/>
          </p:nvSpPr>
          <p:spPr bwMode="auto">
            <a:xfrm>
              <a:off x="7008" y="4320"/>
              <a:ext cx="6" cy="6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Line 420"/>
            <p:cNvSpPr>
              <a:spLocks noChangeShapeType="1"/>
            </p:cNvSpPr>
            <p:nvPr/>
          </p:nvSpPr>
          <p:spPr bwMode="auto">
            <a:xfrm>
              <a:off x="7014" y="-63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421"/>
            <p:cNvSpPr>
              <a:spLocks noChangeArrowheads="1"/>
            </p:cNvSpPr>
            <p:nvPr/>
          </p:nvSpPr>
          <p:spPr bwMode="auto">
            <a:xfrm>
              <a:off x="7014" y="-63"/>
              <a:ext cx="6" cy="6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Line 422"/>
            <p:cNvSpPr>
              <a:spLocks noChangeShapeType="1"/>
            </p:cNvSpPr>
            <p:nvPr/>
          </p:nvSpPr>
          <p:spPr bwMode="auto">
            <a:xfrm>
              <a:off x="7014" y="50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423"/>
            <p:cNvSpPr>
              <a:spLocks noChangeArrowheads="1"/>
            </p:cNvSpPr>
            <p:nvPr/>
          </p:nvSpPr>
          <p:spPr bwMode="auto">
            <a:xfrm>
              <a:off x="7014" y="50"/>
              <a:ext cx="6" cy="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424"/>
            <p:cNvSpPr>
              <a:spLocks noChangeShapeType="1"/>
            </p:cNvSpPr>
            <p:nvPr/>
          </p:nvSpPr>
          <p:spPr bwMode="auto">
            <a:xfrm>
              <a:off x="7014" y="191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425"/>
            <p:cNvSpPr>
              <a:spLocks noChangeArrowheads="1"/>
            </p:cNvSpPr>
            <p:nvPr/>
          </p:nvSpPr>
          <p:spPr bwMode="auto">
            <a:xfrm>
              <a:off x="7014" y="191"/>
              <a:ext cx="6" cy="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426"/>
            <p:cNvSpPr>
              <a:spLocks noChangeShapeType="1"/>
            </p:cNvSpPr>
            <p:nvPr/>
          </p:nvSpPr>
          <p:spPr bwMode="auto">
            <a:xfrm>
              <a:off x="7014" y="478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Rectangle 427"/>
            <p:cNvSpPr>
              <a:spLocks noChangeArrowheads="1"/>
            </p:cNvSpPr>
            <p:nvPr/>
          </p:nvSpPr>
          <p:spPr bwMode="auto">
            <a:xfrm>
              <a:off x="7014" y="478"/>
              <a:ext cx="6" cy="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428"/>
            <p:cNvSpPr>
              <a:spLocks noChangeShapeType="1"/>
            </p:cNvSpPr>
            <p:nvPr/>
          </p:nvSpPr>
          <p:spPr bwMode="auto">
            <a:xfrm>
              <a:off x="7014" y="726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429"/>
            <p:cNvSpPr>
              <a:spLocks noChangeArrowheads="1"/>
            </p:cNvSpPr>
            <p:nvPr/>
          </p:nvSpPr>
          <p:spPr bwMode="auto">
            <a:xfrm>
              <a:off x="7014" y="726"/>
              <a:ext cx="6" cy="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430"/>
            <p:cNvSpPr>
              <a:spLocks noChangeShapeType="1"/>
            </p:cNvSpPr>
            <p:nvPr/>
          </p:nvSpPr>
          <p:spPr bwMode="auto">
            <a:xfrm>
              <a:off x="7014" y="850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431"/>
            <p:cNvSpPr>
              <a:spLocks noChangeArrowheads="1"/>
            </p:cNvSpPr>
            <p:nvPr/>
          </p:nvSpPr>
          <p:spPr bwMode="auto">
            <a:xfrm>
              <a:off x="7014" y="850"/>
              <a:ext cx="6" cy="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Line 432"/>
            <p:cNvSpPr>
              <a:spLocks noChangeShapeType="1"/>
            </p:cNvSpPr>
            <p:nvPr/>
          </p:nvSpPr>
          <p:spPr bwMode="auto">
            <a:xfrm>
              <a:off x="7014" y="974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16" name="Rectangle 433"/>
            <p:cNvSpPr>
              <a:spLocks noChangeArrowheads="1"/>
            </p:cNvSpPr>
            <p:nvPr/>
          </p:nvSpPr>
          <p:spPr bwMode="auto">
            <a:xfrm>
              <a:off x="7014" y="974"/>
              <a:ext cx="6" cy="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17" name="Line 434"/>
            <p:cNvSpPr>
              <a:spLocks noChangeShapeType="1"/>
            </p:cNvSpPr>
            <p:nvPr/>
          </p:nvSpPr>
          <p:spPr bwMode="auto">
            <a:xfrm>
              <a:off x="7014" y="1098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19" name="Rectangle 435"/>
            <p:cNvSpPr>
              <a:spLocks noChangeArrowheads="1"/>
            </p:cNvSpPr>
            <p:nvPr/>
          </p:nvSpPr>
          <p:spPr bwMode="auto">
            <a:xfrm>
              <a:off x="7014" y="1098"/>
              <a:ext cx="6" cy="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0" name="Line 436"/>
            <p:cNvSpPr>
              <a:spLocks noChangeShapeType="1"/>
            </p:cNvSpPr>
            <p:nvPr/>
          </p:nvSpPr>
          <p:spPr bwMode="auto">
            <a:xfrm>
              <a:off x="7014" y="1221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1" name="Rectangle 437"/>
            <p:cNvSpPr>
              <a:spLocks noChangeArrowheads="1"/>
            </p:cNvSpPr>
            <p:nvPr/>
          </p:nvSpPr>
          <p:spPr bwMode="auto">
            <a:xfrm>
              <a:off x="7014" y="1221"/>
              <a:ext cx="6" cy="6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2" name="Line 438"/>
            <p:cNvSpPr>
              <a:spLocks noChangeShapeType="1"/>
            </p:cNvSpPr>
            <p:nvPr/>
          </p:nvSpPr>
          <p:spPr bwMode="auto">
            <a:xfrm>
              <a:off x="7014" y="1345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3" name="Rectangle 439"/>
            <p:cNvSpPr>
              <a:spLocks noChangeArrowheads="1"/>
            </p:cNvSpPr>
            <p:nvPr/>
          </p:nvSpPr>
          <p:spPr bwMode="auto">
            <a:xfrm>
              <a:off x="7014" y="1345"/>
              <a:ext cx="6" cy="6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4" name="Line 440"/>
            <p:cNvSpPr>
              <a:spLocks noChangeShapeType="1"/>
            </p:cNvSpPr>
            <p:nvPr/>
          </p:nvSpPr>
          <p:spPr bwMode="auto">
            <a:xfrm>
              <a:off x="7014" y="1469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5" name="Rectangle 441"/>
            <p:cNvSpPr>
              <a:spLocks noChangeArrowheads="1"/>
            </p:cNvSpPr>
            <p:nvPr/>
          </p:nvSpPr>
          <p:spPr bwMode="auto">
            <a:xfrm>
              <a:off x="7014" y="1469"/>
              <a:ext cx="6" cy="6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6" name="Line 442"/>
            <p:cNvSpPr>
              <a:spLocks noChangeShapeType="1"/>
            </p:cNvSpPr>
            <p:nvPr/>
          </p:nvSpPr>
          <p:spPr bwMode="auto">
            <a:xfrm>
              <a:off x="7014" y="1593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7" name="Rectangle 443"/>
            <p:cNvSpPr>
              <a:spLocks noChangeArrowheads="1"/>
            </p:cNvSpPr>
            <p:nvPr/>
          </p:nvSpPr>
          <p:spPr bwMode="auto">
            <a:xfrm>
              <a:off x="7014" y="1593"/>
              <a:ext cx="6" cy="6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8" name="Line 444"/>
            <p:cNvSpPr>
              <a:spLocks noChangeShapeType="1"/>
            </p:cNvSpPr>
            <p:nvPr/>
          </p:nvSpPr>
          <p:spPr bwMode="auto">
            <a:xfrm>
              <a:off x="7014" y="1717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9" name="Rectangle 445"/>
            <p:cNvSpPr>
              <a:spLocks noChangeArrowheads="1"/>
            </p:cNvSpPr>
            <p:nvPr/>
          </p:nvSpPr>
          <p:spPr bwMode="auto">
            <a:xfrm>
              <a:off x="7014" y="1717"/>
              <a:ext cx="6" cy="6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30" name="Line 446"/>
            <p:cNvSpPr>
              <a:spLocks noChangeShapeType="1"/>
            </p:cNvSpPr>
            <p:nvPr/>
          </p:nvSpPr>
          <p:spPr bwMode="auto">
            <a:xfrm>
              <a:off x="7014" y="1841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31" name="Rectangle 447"/>
            <p:cNvSpPr>
              <a:spLocks noChangeArrowheads="1"/>
            </p:cNvSpPr>
            <p:nvPr/>
          </p:nvSpPr>
          <p:spPr bwMode="auto">
            <a:xfrm>
              <a:off x="7014" y="1841"/>
              <a:ext cx="6" cy="6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32" name="Line 448"/>
            <p:cNvSpPr>
              <a:spLocks noChangeShapeType="1"/>
            </p:cNvSpPr>
            <p:nvPr/>
          </p:nvSpPr>
          <p:spPr bwMode="auto">
            <a:xfrm>
              <a:off x="7014" y="1965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33" name="Rectangle 449"/>
            <p:cNvSpPr>
              <a:spLocks noChangeArrowheads="1"/>
            </p:cNvSpPr>
            <p:nvPr/>
          </p:nvSpPr>
          <p:spPr bwMode="auto">
            <a:xfrm>
              <a:off x="7014" y="1965"/>
              <a:ext cx="6" cy="6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34" name="Line 450"/>
            <p:cNvSpPr>
              <a:spLocks noChangeShapeType="1"/>
            </p:cNvSpPr>
            <p:nvPr/>
          </p:nvSpPr>
          <p:spPr bwMode="auto">
            <a:xfrm>
              <a:off x="7014" y="2089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35" name="Rectangle 451"/>
            <p:cNvSpPr>
              <a:spLocks noChangeArrowheads="1"/>
            </p:cNvSpPr>
            <p:nvPr/>
          </p:nvSpPr>
          <p:spPr bwMode="auto">
            <a:xfrm>
              <a:off x="7014" y="2089"/>
              <a:ext cx="6" cy="6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36" name="Line 452"/>
            <p:cNvSpPr>
              <a:spLocks noChangeShapeType="1"/>
            </p:cNvSpPr>
            <p:nvPr/>
          </p:nvSpPr>
          <p:spPr bwMode="auto">
            <a:xfrm>
              <a:off x="7014" y="2213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37" name="Rectangle 453"/>
            <p:cNvSpPr>
              <a:spLocks noChangeArrowheads="1"/>
            </p:cNvSpPr>
            <p:nvPr/>
          </p:nvSpPr>
          <p:spPr bwMode="auto">
            <a:xfrm>
              <a:off x="7014" y="2213"/>
              <a:ext cx="6" cy="6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38" name="Line 454"/>
            <p:cNvSpPr>
              <a:spLocks noChangeShapeType="1"/>
            </p:cNvSpPr>
            <p:nvPr/>
          </p:nvSpPr>
          <p:spPr bwMode="auto">
            <a:xfrm>
              <a:off x="7014" y="2337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39" name="Rectangle 455"/>
            <p:cNvSpPr>
              <a:spLocks noChangeArrowheads="1"/>
            </p:cNvSpPr>
            <p:nvPr/>
          </p:nvSpPr>
          <p:spPr bwMode="auto">
            <a:xfrm>
              <a:off x="7014" y="2337"/>
              <a:ext cx="6" cy="6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40" name="Line 456"/>
            <p:cNvSpPr>
              <a:spLocks noChangeShapeType="1"/>
            </p:cNvSpPr>
            <p:nvPr/>
          </p:nvSpPr>
          <p:spPr bwMode="auto">
            <a:xfrm>
              <a:off x="7014" y="2461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41" name="Rectangle 457"/>
            <p:cNvSpPr>
              <a:spLocks noChangeArrowheads="1"/>
            </p:cNvSpPr>
            <p:nvPr/>
          </p:nvSpPr>
          <p:spPr bwMode="auto">
            <a:xfrm>
              <a:off x="7014" y="2461"/>
              <a:ext cx="6" cy="6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42" name="Line 458"/>
            <p:cNvSpPr>
              <a:spLocks noChangeShapeType="1"/>
            </p:cNvSpPr>
            <p:nvPr/>
          </p:nvSpPr>
          <p:spPr bwMode="auto">
            <a:xfrm>
              <a:off x="7014" y="2585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43" name="Rectangle 459"/>
            <p:cNvSpPr>
              <a:spLocks noChangeArrowheads="1"/>
            </p:cNvSpPr>
            <p:nvPr/>
          </p:nvSpPr>
          <p:spPr bwMode="auto">
            <a:xfrm>
              <a:off x="7014" y="2585"/>
              <a:ext cx="6" cy="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44" name="Line 460"/>
            <p:cNvSpPr>
              <a:spLocks noChangeShapeType="1"/>
            </p:cNvSpPr>
            <p:nvPr/>
          </p:nvSpPr>
          <p:spPr bwMode="auto">
            <a:xfrm>
              <a:off x="7014" y="2709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45" name="Rectangle 461"/>
            <p:cNvSpPr>
              <a:spLocks noChangeArrowheads="1"/>
            </p:cNvSpPr>
            <p:nvPr/>
          </p:nvSpPr>
          <p:spPr bwMode="auto">
            <a:xfrm>
              <a:off x="7014" y="2709"/>
              <a:ext cx="6" cy="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46" name="Line 462"/>
            <p:cNvSpPr>
              <a:spLocks noChangeShapeType="1"/>
            </p:cNvSpPr>
            <p:nvPr/>
          </p:nvSpPr>
          <p:spPr bwMode="auto">
            <a:xfrm>
              <a:off x="7014" y="2833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47" name="Rectangle 463"/>
            <p:cNvSpPr>
              <a:spLocks noChangeArrowheads="1"/>
            </p:cNvSpPr>
            <p:nvPr/>
          </p:nvSpPr>
          <p:spPr bwMode="auto">
            <a:xfrm>
              <a:off x="7014" y="2833"/>
              <a:ext cx="6" cy="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48" name="Line 464"/>
            <p:cNvSpPr>
              <a:spLocks noChangeShapeType="1"/>
            </p:cNvSpPr>
            <p:nvPr/>
          </p:nvSpPr>
          <p:spPr bwMode="auto">
            <a:xfrm>
              <a:off x="7014" y="2957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49" name="Rectangle 465"/>
            <p:cNvSpPr>
              <a:spLocks noChangeArrowheads="1"/>
            </p:cNvSpPr>
            <p:nvPr/>
          </p:nvSpPr>
          <p:spPr bwMode="auto">
            <a:xfrm>
              <a:off x="7014" y="2957"/>
              <a:ext cx="6" cy="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50" name="Line 466"/>
            <p:cNvSpPr>
              <a:spLocks noChangeShapeType="1"/>
            </p:cNvSpPr>
            <p:nvPr/>
          </p:nvSpPr>
          <p:spPr bwMode="auto">
            <a:xfrm>
              <a:off x="7014" y="3081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51" name="Rectangle 467"/>
            <p:cNvSpPr>
              <a:spLocks noChangeArrowheads="1"/>
            </p:cNvSpPr>
            <p:nvPr/>
          </p:nvSpPr>
          <p:spPr bwMode="auto">
            <a:xfrm>
              <a:off x="7014" y="3081"/>
              <a:ext cx="6" cy="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52" name="Line 468"/>
            <p:cNvSpPr>
              <a:spLocks noChangeShapeType="1"/>
            </p:cNvSpPr>
            <p:nvPr/>
          </p:nvSpPr>
          <p:spPr bwMode="auto">
            <a:xfrm>
              <a:off x="7014" y="3205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53" name="Rectangle 469"/>
            <p:cNvSpPr>
              <a:spLocks noChangeArrowheads="1"/>
            </p:cNvSpPr>
            <p:nvPr/>
          </p:nvSpPr>
          <p:spPr bwMode="auto">
            <a:xfrm>
              <a:off x="7014" y="3205"/>
              <a:ext cx="6" cy="5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54" name="Line 470"/>
            <p:cNvSpPr>
              <a:spLocks noChangeShapeType="1"/>
            </p:cNvSpPr>
            <p:nvPr/>
          </p:nvSpPr>
          <p:spPr bwMode="auto">
            <a:xfrm>
              <a:off x="7014" y="3328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55" name="Rectangle 471"/>
            <p:cNvSpPr>
              <a:spLocks noChangeArrowheads="1"/>
            </p:cNvSpPr>
            <p:nvPr/>
          </p:nvSpPr>
          <p:spPr bwMode="auto">
            <a:xfrm>
              <a:off x="7014" y="3328"/>
              <a:ext cx="6" cy="6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56" name="Line 472"/>
            <p:cNvSpPr>
              <a:spLocks noChangeShapeType="1"/>
            </p:cNvSpPr>
            <p:nvPr/>
          </p:nvSpPr>
          <p:spPr bwMode="auto">
            <a:xfrm>
              <a:off x="7014" y="3452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57" name="Rectangle 473"/>
            <p:cNvSpPr>
              <a:spLocks noChangeArrowheads="1"/>
            </p:cNvSpPr>
            <p:nvPr/>
          </p:nvSpPr>
          <p:spPr bwMode="auto">
            <a:xfrm>
              <a:off x="7014" y="3452"/>
              <a:ext cx="6" cy="6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58" name="Line 474"/>
            <p:cNvSpPr>
              <a:spLocks noChangeShapeType="1"/>
            </p:cNvSpPr>
            <p:nvPr/>
          </p:nvSpPr>
          <p:spPr bwMode="auto">
            <a:xfrm>
              <a:off x="7014" y="3576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59" name="Rectangle 475"/>
            <p:cNvSpPr>
              <a:spLocks noChangeArrowheads="1"/>
            </p:cNvSpPr>
            <p:nvPr/>
          </p:nvSpPr>
          <p:spPr bwMode="auto">
            <a:xfrm>
              <a:off x="7014" y="3576"/>
              <a:ext cx="6" cy="6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60" name="Line 476"/>
            <p:cNvSpPr>
              <a:spLocks noChangeShapeType="1"/>
            </p:cNvSpPr>
            <p:nvPr/>
          </p:nvSpPr>
          <p:spPr bwMode="auto">
            <a:xfrm>
              <a:off x="7014" y="3700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61" name="Rectangle 477"/>
            <p:cNvSpPr>
              <a:spLocks noChangeArrowheads="1"/>
            </p:cNvSpPr>
            <p:nvPr/>
          </p:nvSpPr>
          <p:spPr bwMode="auto">
            <a:xfrm>
              <a:off x="7014" y="3700"/>
              <a:ext cx="6" cy="6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62" name="Line 478"/>
            <p:cNvSpPr>
              <a:spLocks noChangeShapeType="1"/>
            </p:cNvSpPr>
            <p:nvPr/>
          </p:nvSpPr>
          <p:spPr bwMode="auto">
            <a:xfrm>
              <a:off x="7014" y="3824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63" name="Rectangle 479"/>
            <p:cNvSpPr>
              <a:spLocks noChangeArrowheads="1"/>
            </p:cNvSpPr>
            <p:nvPr/>
          </p:nvSpPr>
          <p:spPr bwMode="auto">
            <a:xfrm>
              <a:off x="7014" y="3824"/>
              <a:ext cx="6" cy="6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64" name="Line 480"/>
            <p:cNvSpPr>
              <a:spLocks noChangeShapeType="1"/>
            </p:cNvSpPr>
            <p:nvPr/>
          </p:nvSpPr>
          <p:spPr bwMode="auto">
            <a:xfrm>
              <a:off x="7014" y="3948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65" name="Rectangle 481"/>
            <p:cNvSpPr>
              <a:spLocks noChangeArrowheads="1"/>
            </p:cNvSpPr>
            <p:nvPr/>
          </p:nvSpPr>
          <p:spPr bwMode="auto">
            <a:xfrm>
              <a:off x="7014" y="3948"/>
              <a:ext cx="6" cy="6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66" name="Line 482"/>
            <p:cNvSpPr>
              <a:spLocks noChangeShapeType="1"/>
            </p:cNvSpPr>
            <p:nvPr/>
          </p:nvSpPr>
          <p:spPr bwMode="auto">
            <a:xfrm>
              <a:off x="7014" y="4072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67" name="Rectangle 483"/>
            <p:cNvSpPr>
              <a:spLocks noChangeArrowheads="1"/>
            </p:cNvSpPr>
            <p:nvPr/>
          </p:nvSpPr>
          <p:spPr bwMode="auto">
            <a:xfrm>
              <a:off x="7014" y="4072"/>
              <a:ext cx="6" cy="6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68" name="Line 484"/>
            <p:cNvSpPr>
              <a:spLocks noChangeShapeType="1"/>
            </p:cNvSpPr>
            <p:nvPr/>
          </p:nvSpPr>
          <p:spPr bwMode="auto">
            <a:xfrm>
              <a:off x="7014" y="4196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69" name="Rectangle 485"/>
            <p:cNvSpPr>
              <a:spLocks noChangeArrowheads="1"/>
            </p:cNvSpPr>
            <p:nvPr/>
          </p:nvSpPr>
          <p:spPr bwMode="auto">
            <a:xfrm>
              <a:off x="7014" y="4196"/>
              <a:ext cx="6" cy="6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70" name="Line 486"/>
            <p:cNvSpPr>
              <a:spLocks noChangeShapeType="1"/>
            </p:cNvSpPr>
            <p:nvPr/>
          </p:nvSpPr>
          <p:spPr bwMode="auto">
            <a:xfrm>
              <a:off x="7014" y="4314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71" name="Rectangle 487"/>
            <p:cNvSpPr>
              <a:spLocks noChangeArrowheads="1"/>
            </p:cNvSpPr>
            <p:nvPr/>
          </p:nvSpPr>
          <p:spPr bwMode="auto">
            <a:xfrm>
              <a:off x="7014" y="4314"/>
              <a:ext cx="6" cy="6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0450" y="311150"/>
            <a:ext cx="13455650" cy="656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69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836712"/>
            <a:ext cx="7262192" cy="4678456"/>
          </a:xfrm>
        </p:spPr>
        <p:txBody>
          <a:bodyPr/>
          <a:lstStyle/>
          <a:p>
            <a:pPr algn="ctr"/>
            <a:r>
              <a:rPr lang="ru-RU" dirty="0" smtClean="0"/>
              <a:t>Общая характеристика образовательной системы </a:t>
            </a:r>
            <a:r>
              <a:rPr lang="ru-RU" dirty="0" err="1" smtClean="0"/>
              <a:t>Карабудахкентского</a:t>
            </a:r>
            <a:r>
              <a:rPr lang="ru-RU" dirty="0" smtClean="0"/>
              <a:t> района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33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4744" y="-99392"/>
            <a:ext cx="13609511" cy="712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99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1713" y="0"/>
            <a:ext cx="13687426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97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0768" y="0"/>
            <a:ext cx="13969552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5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4784" y="0"/>
            <a:ext cx="136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4784" y="495300"/>
            <a:ext cx="13646400" cy="636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38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5" y="0"/>
            <a:ext cx="13537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33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8760" y="-30426"/>
            <a:ext cx="13969552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8760" y="1916832"/>
            <a:ext cx="13969552" cy="494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22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8759" y="0"/>
            <a:ext cx="13969552" cy="72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95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680" y="-99391"/>
            <a:ext cx="12025336" cy="695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15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6" y="-99392"/>
            <a:ext cx="13671326" cy="72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01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0"/>
            <a:ext cx="121693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40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599" y="-171399"/>
            <a:ext cx="11305254" cy="128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1115862"/>
            <a:ext cx="11305255" cy="574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99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-99392"/>
            <a:ext cx="11665296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963731"/>
            <a:ext cx="11665296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2059107"/>
            <a:ext cx="11737304" cy="481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63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0768" y="-1"/>
            <a:ext cx="13825536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85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42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800" y="-99392"/>
            <a:ext cx="1403985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799" y="1891333"/>
            <a:ext cx="14039850" cy="542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799" y="332657"/>
            <a:ext cx="14039850" cy="19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800" y="2204863"/>
            <a:ext cx="14039851" cy="511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29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4784" y="-171400"/>
            <a:ext cx="14183866" cy="172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4784" y="1556793"/>
            <a:ext cx="14183865" cy="583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4784" y="1556793"/>
            <a:ext cx="14183865" cy="583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15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4051</TotalTime>
  <Words>431</Words>
  <Application>Microsoft Office PowerPoint</Application>
  <PresentationFormat>Экран (4:3)</PresentationFormat>
  <Paragraphs>253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Воздушный поток</vt:lpstr>
      <vt:lpstr>Основные показатели в сфере образования Карабудахкентского района</vt:lpstr>
      <vt:lpstr>Общая характеристика образовательной системы Карабудахкентского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Статистический сборник ЕГЭ</dc:title>
  <dc:creator>Atak</dc:creator>
  <cp:lastModifiedBy>Atak</cp:lastModifiedBy>
  <cp:revision>116</cp:revision>
  <cp:lastPrinted>2019-08-29T06:03:13Z</cp:lastPrinted>
  <dcterms:created xsi:type="dcterms:W3CDTF">2019-08-17T02:46:23Z</dcterms:created>
  <dcterms:modified xsi:type="dcterms:W3CDTF">2023-08-28T07:35:34Z</dcterms:modified>
</cp:coreProperties>
</file>